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2" r:id="rId2"/>
    <p:sldId id="320" r:id="rId3"/>
    <p:sldId id="336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9" r:id="rId12"/>
    <p:sldId id="350" r:id="rId13"/>
    <p:sldId id="360" r:id="rId14"/>
    <p:sldId id="361" r:id="rId15"/>
    <p:sldId id="362" r:id="rId16"/>
    <p:sldId id="368" r:id="rId17"/>
    <p:sldId id="353" r:id="rId18"/>
    <p:sldId id="363" r:id="rId19"/>
    <p:sldId id="364" r:id="rId20"/>
    <p:sldId id="365" r:id="rId21"/>
    <p:sldId id="366" r:id="rId22"/>
    <p:sldId id="367" r:id="rId23"/>
    <p:sldId id="369" r:id="rId24"/>
    <p:sldId id="370" r:id="rId25"/>
    <p:sldId id="374" r:id="rId26"/>
    <p:sldId id="348" r:id="rId27"/>
    <p:sldId id="352" r:id="rId28"/>
    <p:sldId id="339" r:id="rId29"/>
    <p:sldId id="347" r:id="rId30"/>
    <p:sldId id="355" r:id="rId31"/>
    <p:sldId id="356" r:id="rId32"/>
    <p:sldId id="383" r:id="rId33"/>
    <p:sldId id="357" r:id="rId34"/>
    <p:sldId id="358" r:id="rId35"/>
    <p:sldId id="359" r:id="rId36"/>
    <p:sldId id="397" r:id="rId37"/>
    <p:sldId id="412" r:id="rId38"/>
    <p:sldId id="3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86472"/>
  </p:normalViewPr>
  <p:slideViewPr>
    <p:cSldViewPr snapToGrid="0">
      <p:cViewPr varScale="1">
        <p:scale>
          <a:sx n="99" d="100"/>
          <a:sy n="99" d="100"/>
        </p:scale>
        <p:origin x="240" y="184"/>
      </p:cViewPr>
      <p:guideLst/>
    </p:cSldViewPr>
  </p:slideViewPr>
  <p:outlineViewPr>
    <p:cViewPr>
      <p:scale>
        <a:sx n="33" d="100"/>
        <a:sy n="33" d="100"/>
      </p:scale>
      <p:origin x="0" y="-85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6C30B-08FE-7E41-A0ED-5D4A51BB69B6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BB536-C6FF-5446-9711-C4C49380C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A9D51-48AE-6B16-BA81-F439A874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06398-E9DF-4031-8062-8EACC8D6B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13EF4-7D5E-FC97-796E-34C492037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8438A-D843-02A2-13A4-8BBC1876E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B536-C6FF-5446-9711-C4C49380C1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5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52D7-5B2E-6980-6238-2B77A0FBF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4572E-E6C8-5EFE-F4D2-5253C7DB1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07052-12F5-DCEE-A827-49396172D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D298-28A8-E999-6673-CD95EFD65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B536-C6FF-5446-9711-C4C49380C1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02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E3D4E-9B32-B505-A5A8-062E8D12C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CED83-EB59-FDBC-EFA6-9D194AF7E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FFBAA-D711-3FE0-05CA-A43D6BC02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5790E-DCC2-302B-AA22-F654AD4FD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BB536-C6FF-5446-9711-C4C49380C1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2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CBAE-E1A2-4D05-0F4B-3395323BA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43B2-DCA1-69A6-04EE-5A034402E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12A7-E299-469D-152D-67572B71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5B8F-4972-14DC-EF1C-6BE24A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A5E14-05DF-E54E-8940-DB3A1D8DA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0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F079-54A4-62AD-B978-AB6DEB18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EBF6-2DEE-9D87-3247-555F6B08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B41C4-0D04-32E0-EED6-81952B65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CCC6D-159C-9A54-2ADB-D1DAF64F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76B8-A948-16D5-CD57-7A31241D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3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EDCC1-91A5-DD7A-597F-92F40264A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CC975-C318-FE04-D3BC-087EDAAF9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A6D99-5C10-8BA2-3FFA-080F097E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2B759-6C85-5DD9-7DA4-A8FB12AF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96A0A-7CF3-5166-5CF0-3B505424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8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8A24-5B12-0901-B9D4-D6C75C4A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BC91-EA4D-7914-E48E-A8C2299B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2EF6F-3769-74AB-0506-E436FE62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8688E-C80D-CF1B-64F8-F26444B0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90C8-9DFA-FFCA-C4F2-F821770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3485-3574-9DD1-A7D6-5E265897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ED90-16A4-000B-4595-72C999977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3CCA-5708-C9EB-82CF-8051AC4B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EB492-B27F-51DC-AB94-A3EEF8730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223B-BE0B-A256-4D30-50205BCF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2948-27C1-BF65-EEB9-CBE8EA90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2954-9860-FD48-E275-97AA2B50B6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13FF4-5754-79A7-59CA-2DE6FE2DA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6EE18-9E67-355A-2CB6-88E5AE8C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2FB36-8B0F-D15E-FF84-1AA955F9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81674-531B-46B6-5DF3-B5CD8D51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389F-6442-CDDB-3E69-D29C02A0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49F54-0AE0-A7CF-4E5B-EAA1CCA32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E3A94-864A-17C3-F3B2-C31AF75BF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756B1-60D7-7BDF-C3D3-E151D7A29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19B63-3F5E-B8B9-C70B-FC1378E70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01E19-827A-B45C-C011-2B42A23C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6C9B8-E421-9618-0006-BAE235C8A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DA2F8-1338-08D2-DEF6-95F16E55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4892-ABAF-B8C2-8965-88759DD2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508C4-A508-AB8F-9F10-778218C5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4B4E9-BF3A-25F6-FF96-674814B8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8281B-AD6F-10E8-85F7-8241162D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8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D2413-5B25-4F22-8DD6-5C6482C4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2CAA0-034F-DC5C-A7CE-C7D1A867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DA1E4-0623-778A-6192-B5A97E60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6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89A5-2946-A072-24F1-6113AD33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D4769-D13D-0A55-83D3-8FB3D957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703DF-5D30-F50C-CCFF-C5047069B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1B975-9501-71DD-8E91-73DFA7DC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4D737-5596-FF7B-956D-DC50AECD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3B8D8-3068-AD7D-5225-D0609169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6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6B2D-BFFC-9DEB-0AFC-A175F4BD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C27E4-B970-AC79-854E-DCBA3EF35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3FF64-6D30-0B0F-ECB8-4E75F0AC4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4C5D0-27FF-E78E-C341-0E9C12CD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3EF18-ED04-5544-CDA0-74F59566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AF291-69BB-4E0F-849F-5DA5B200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1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EC26A-C639-9B14-87C9-FEFC875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33B14-692F-BA05-5238-2C9482F6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0F86B-2A56-F4B1-AB2E-2067803E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399371-2ACC-424B-B3E6-E9DC907AEE9F}" type="datetimeFigureOut">
              <a:rPr lang="en-US" smtClean="0"/>
              <a:t>1/5/26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C59C4-545F-7171-7FB0-871519697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2F3A1-692C-27E3-3426-98DC23314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6BD06-F09A-2243-94F8-20B2C337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21E97-8D55-4D38-6D29-EAC70F81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edical icons and symbols on a blue background&#10;&#10;AI-generated content may be incorrect.">
            <a:extLst>
              <a:ext uri="{FF2B5EF4-FFF2-40B4-BE49-F238E27FC236}">
                <a16:creationId xmlns:a16="http://schemas.microsoft.com/office/drawing/2014/main" id="{F8B742C1-6BA9-72A8-8A8F-DC339F20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1900" b="318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01C05-6C96-9064-55E0-8D1F7535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How does deep learning work?</a:t>
            </a:r>
          </a:p>
        </p:txBody>
      </p:sp>
    </p:spTree>
    <p:extLst>
      <p:ext uri="{BB962C8B-B14F-4D97-AF65-F5344CB8AC3E}">
        <p14:creationId xmlns:p14="http://schemas.microsoft.com/office/powerpoint/2010/main" val="281716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2EBB-9FE3-8AFD-C724-7A676D1F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4E13-408D-DA0B-D239-1D715A4D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A neural network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99280BA6-C611-F5C2-56C4-039A9F8106D0}"/>
              </a:ext>
            </a:extLst>
          </p:cNvPr>
          <p:cNvSpPr txBox="1">
            <a:spLocks/>
          </p:cNvSpPr>
          <p:nvPr/>
        </p:nvSpPr>
        <p:spPr>
          <a:xfrm>
            <a:off x="838200" y="1650098"/>
            <a:ext cx="8109317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input layer </a:t>
            </a:r>
            <a:r>
              <a:rPr lang="en-GB" sz="1600" dirty="0">
                <a:solidFill>
                  <a:srgbClr val="000000"/>
                </a:solidFill>
                <a:effectLst/>
              </a:rPr>
              <a:t>consists of data - predictors, also called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features</a:t>
            </a:r>
            <a:r>
              <a:rPr lang="en-GB" sz="160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GB" sz="1600" dirty="0">
                <a:solidFill>
                  <a:srgbClr val="261CA3"/>
                </a:solidFill>
                <a:effectLst/>
              </a:rPr>
              <a:t> </a:t>
            </a:r>
            <a:r>
              <a:rPr lang="en-GB" sz="1600" dirty="0">
                <a:solidFill>
                  <a:srgbClr val="000000"/>
                </a:solidFill>
                <a:effectLst/>
              </a:rPr>
              <a:t>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output layer </a:t>
            </a:r>
            <a:r>
              <a:rPr lang="en-GB" sz="1600" dirty="0">
                <a:solidFill>
                  <a:srgbClr val="000000"/>
                </a:solidFill>
                <a:effectLst/>
              </a:rPr>
              <a:t>is the observed variable of interest.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In-between are 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hidden layers</a:t>
            </a:r>
            <a:r>
              <a:rPr lang="en-GB" sz="1600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1DD15-20DF-DF6C-EC8B-43E7C59E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90" y="3005009"/>
            <a:ext cx="5637488" cy="3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EBA5E-C19D-3005-3298-8569265E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7;p18">
            <a:extLst>
              <a:ext uri="{FF2B5EF4-FFF2-40B4-BE49-F238E27FC236}">
                <a16:creationId xmlns:a16="http://schemas.microsoft.com/office/drawing/2014/main" id="{1EE5988C-C68B-17EF-C45E-7EAD9F4225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A single neuron fails</a:t>
            </a:r>
            <a:endParaRPr dirty="0"/>
          </a:p>
        </p:txBody>
      </p:sp>
      <p:pic>
        <p:nvPicPr>
          <p:cNvPr id="5" name="Google Shape;238;p18">
            <a:extLst>
              <a:ext uri="{FF2B5EF4-FFF2-40B4-BE49-F238E27FC236}">
                <a16:creationId xmlns:a16="http://schemas.microsoft.com/office/drawing/2014/main" id="{C9CC863E-1BDD-6DD3-B271-3C390ACF1D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58731" y="2435663"/>
            <a:ext cx="3126650" cy="30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18">
            <a:extLst>
              <a:ext uri="{FF2B5EF4-FFF2-40B4-BE49-F238E27FC236}">
                <a16:creationId xmlns:a16="http://schemas.microsoft.com/office/drawing/2014/main" id="{F9360640-74D0-A136-35A1-612C79358936}"/>
              </a:ext>
            </a:extLst>
          </p:cNvPr>
          <p:cNvSpPr/>
          <p:nvPr/>
        </p:nvSpPr>
        <p:spPr>
          <a:xfrm>
            <a:off x="1515484" y="3146023"/>
            <a:ext cx="390900" cy="3732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0;p18">
            <a:extLst>
              <a:ext uri="{FF2B5EF4-FFF2-40B4-BE49-F238E27FC236}">
                <a16:creationId xmlns:a16="http://schemas.microsoft.com/office/drawing/2014/main" id="{A6369945-953C-7900-D8C9-4898ED9A78C3}"/>
              </a:ext>
            </a:extLst>
          </p:cNvPr>
          <p:cNvSpPr/>
          <p:nvPr/>
        </p:nvSpPr>
        <p:spPr>
          <a:xfrm>
            <a:off x="1515484" y="3795298"/>
            <a:ext cx="390900" cy="3732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41;p18">
            <a:extLst>
              <a:ext uri="{FF2B5EF4-FFF2-40B4-BE49-F238E27FC236}">
                <a16:creationId xmlns:a16="http://schemas.microsoft.com/office/drawing/2014/main" id="{1563F400-FCDF-855C-52D9-60F13EBC1D20}"/>
              </a:ext>
            </a:extLst>
          </p:cNvPr>
          <p:cNvSpPr/>
          <p:nvPr/>
        </p:nvSpPr>
        <p:spPr>
          <a:xfrm>
            <a:off x="2639934" y="3492760"/>
            <a:ext cx="390900" cy="373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242;p18">
            <a:extLst>
              <a:ext uri="{FF2B5EF4-FFF2-40B4-BE49-F238E27FC236}">
                <a16:creationId xmlns:a16="http://schemas.microsoft.com/office/drawing/2014/main" id="{BE2732F9-712F-EA78-FA97-04C5C167099D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1906384" y="3332623"/>
            <a:ext cx="733500" cy="3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243;p18">
            <a:extLst>
              <a:ext uri="{FF2B5EF4-FFF2-40B4-BE49-F238E27FC236}">
                <a16:creationId xmlns:a16="http://schemas.microsoft.com/office/drawing/2014/main" id="{B5976D8E-2010-025A-CC46-98D5B56CC161}"/>
              </a:ext>
            </a:extLst>
          </p:cNvPr>
          <p:cNvCxnSpPr>
            <a:stCxn id="7" idx="6"/>
            <a:endCxn id="8" idx="2"/>
          </p:cNvCxnSpPr>
          <p:nvPr/>
        </p:nvCxnSpPr>
        <p:spPr>
          <a:xfrm rot="10800000" flipH="1">
            <a:off x="1906384" y="3679498"/>
            <a:ext cx="733500" cy="3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" name="Google Shape;244;p18" descr="w_1" title="MathEquation,#000000">
            <a:extLst>
              <a:ext uri="{FF2B5EF4-FFF2-40B4-BE49-F238E27FC236}">
                <a16:creationId xmlns:a16="http://schemas.microsoft.com/office/drawing/2014/main" id="{42073CB2-C744-E736-4FA1-049577B2FC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358" y="3219670"/>
            <a:ext cx="345600" cy="22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45;p18" descr="w_2" title="MathEquation,#000000">
            <a:extLst>
              <a:ext uri="{FF2B5EF4-FFF2-40B4-BE49-F238E27FC236}">
                <a16:creationId xmlns:a16="http://schemas.microsoft.com/office/drawing/2014/main" id="{7B36440A-9076-920D-7011-E97DE104D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8072" y="3981897"/>
            <a:ext cx="345600" cy="22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46;p18">
            <a:extLst>
              <a:ext uri="{FF2B5EF4-FFF2-40B4-BE49-F238E27FC236}">
                <a16:creationId xmlns:a16="http://schemas.microsoft.com/office/drawing/2014/main" id="{306ECFA3-34A9-A9FE-4ACC-98FFFE00BBB4}"/>
              </a:ext>
            </a:extLst>
          </p:cNvPr>
          <p:cNvSpPr/>
          <p:nvPr/>
        </p:nvSpPr>
        <p:spPr>
          <a:xfrm>
            <a:off x="3376409" y="3492760"/>
            <a:ext cx="390900" cy="3732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247;p18" descr="\sigma" title="MathEquation,#000000">
            <a:extLst>
              <a:ext uri="{FF2B5EF4-FFF2-40B4-BE49-F238E27FC236}">
                <a16:creationId xmlns:a16="http://schemas.microsoft.com/office/drawing/2014/main" id="{9E08DD87-9C0E-EDDD-937B-E226BD98DA0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0746" y="3587487"/>
            <a:ext cx="162224" cy="18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48;p18">
            <a:extLst>
              <a:ext uri="{FF2B5EF4-FFF2-40B4-BE49-F238E27FC236}">
                <a16:creationId xmlns:a16="http://schemas.microsoft.com/office/drawing/2014/main" id="{383F2894-EEB1-19AD-006A-5A1A9C759328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3030834" y="3679360"/>
            <a:ext cx="34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49;p18">
            <a:extLst>
              <a:ext uri="{FF2B5EF4-FFF2-40B4-BE49-F238E27FC236}">
                <a16:creationId xmlns:a16="http://schemas.microsoft.com/office/drawing/2014/main" id="{BDA66A70-EFA4-D937-124A-964AF44BFB0C}"/>
              </a:ext>
            </a:extLst>
          </p:cNvPr>
          <p:cNvCxnSpPr/>
          <p:nvPr/>
        </p:nvCxnSpPr>
        <p:spPr>
          <a:xfrm rot="10800000" flipH="1">
            <a:off x="3767309" y="3672460"/>
            <a:ext cx="3204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50;p18">
            <a:extLst>
              <a:ext uri="{FF2B5EF4-FFF2-40B4-BE49-F238E27FC236}">
                <a16:creationId xmlns:a16="http://schemas.microsoft.com/office/drawing/2014/main" id="{E9B47726-CF59-0AF4-E4CC-E8C311CF9755}"/>
              </a:ext>
            </a:extLst>
          </p:cNvPr>
          <p:cNvCxnSpPr/>
          <p:nvPr/>
        </p:nvCxnSpPr>
        <p:spPr>
          <a:xfrm>
            <a:off x="5731405" y="2808761"/>
            <a:ext cx="2709600" cy="202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6933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45961-3B91-5939-6C52-DA08F909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5;p19">
            <a:extLst>
              <a:ext uri="{FF2B5EF4-FFF2-40B4-BE49-F238E27FC236}">
                <a16:creationId xmlns:a16="http://schemas.microsoft.com/office/drawing/2014/main" id="{B3E6819A-72CD-15CF-0A83-29B4B1BC5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49" y="819113"/>
            <a:ext cx="9427191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How can a network separate the classes?</a:t>
            </a:r>
            <a:endParaRPr dirty="0"/>
          </a:p>
        </p:txBody>
      </p:sp>
      <p:pic>
        <p:nvPicPr>
          <p:cNvPr id="5" name="Google Shape;256;p19">
            <a:extLst>
              <a:ext uri="{FF2B5EF4-FFF2-40B4-BE49-F238E27FC236}">
                <a16:creationId xmlns:a16="http://schemas.microsoft.com/office/drawing/2014/main" id="{245AF68C-A4F5-8C1A-ACD0-A6DFC2F167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1152" y="2320367"/>
            <a:ext cx="3126650" cy="3040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57;p19">
            <a:extLst>
              <a:ext uri="{FF2B5EF4-FFF2-40B4-BE49-F238E27FC236}">
                <a16:creationId xmlns:a16="http://schemas.microsoft.com/office/drawing/2014/main" id="{DD9D0397-1F31-39A7-B55B-20B4A90AB377}"/>
              </a:ext>
            </a:extLst>
          </p:cNvPr>
          <p:cNvGrpSpPr/>
          <p:nvPr/>
        </p:nvGrpSpPr>
        <p:grpSpPr>
          <a:xfrm>
            <a:off x="2828448" y="2705462"/>
            <a:ext cx="600426" cy="1967991"/>
            <a:chOff x="4080313" y="2040550"/>
            <a:chExt cx="781500" cy="2517900"/>
          </a:xfrm>
        </p:grpSpPr>
        <p:sp>
          <p:nvSpPr>
            <p:cNvPr id="7" name="Google Shape;258;p19">
              <a:extLst>
                <a:ext uri="{FF2B5EF4-FFF2-40B4-BE49-F238E27FC236}">
                  <a16:creationId xmlns:a16="http://schemas.microsoft.com/office/drawing/2014/main" id="{C2E56622-91D1-075D-A2C4-AC3ACCFE46ED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9;p19">
              <a:extLst>
                <a:ext uri="{FF2B5EF4-FFF2-40B4-BE49-F238E27FC236}">
                  <a16:creationId xmlns:a16="http://schemas.microsoft.com/office/drawing/2014/main" id="{F839F2CD-CFC3-E7E0-FEF7-EA141E592A2D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0;p19">
              <a:extLst>
                <a:ext uri="{FF2B5EF4-FFF2-40B4-BE49-F238E27FC236}">
                  <a16:creationId xmlns:a16="http://schemas.microsoft.com/office/drawing/2014/main" id="{D2F6ACA7-57B4-2457-56DF-7A5DA96EB33A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1;p19">
              <a:extLst>
                <a:ext uri="{FF2B5EF4-FFF2-40B4-BE49-F238E27FC236}">
                  <a16:creationId xmlns:a16="http://schemas.microsoft.com/office/drawing/2014/main" id="{CDB85F6F-E7AE-AA42-9AED-3B85B90BDE70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2;p19">
              <a:extLst>
                <a:ext uri="{FF2B5EF4-FFF2-40B4-BE49-F238E27FC236}">
                  <a16:creationId xmlns:a16="http://schemas.microsoft.com/office/drawing/2014/main" id="{94FB1F8E-C48D-2BC7-9C86-B96DC92FFE3B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263;p19">
            <a:extLst>
              <a:ext uri="{FF2B5EF4-FFF2-40B4-BE49-F238E27FC236}">
                <a16:creationId xmlns:a16="http://schemas.microsoft.com/office/drawing/2014/main" id="{0AF9C4D9-9177-A5D1-9E91-30F6D6FFC682}"/>
              </a:ext>
            </a:extLst>
          </p:cNvPr>
          <p:cNvSpPr/>
          <p:nvPr/>
        </p:nvSpPr>
        <p:spPr>
          <a:xfrm>
            <a:off x="4004327" y="2950321"/>
            <a:ext cx="546600" cy="14691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64;p19">
            <a:extLst>
              <a:ext uri="{FF2B5EF4-FFF2-40B4-BE49-F238E27FC236}">
                <a16:creationId xmlns:a16="http://schemas.microsoft.com/office/drawing/2014/main" id="{9E075FB2-7FEF-E4CC-6E4E-4C88089DA8B1}"/>
              </a:ext>
            </a:extLst>
          </p:cNvPr>
          <p:cNvSpPr/>
          <p:nvPr/>
        </p:nvSpPr>
        <p:spPr>
          <a:xfrm>
            <a:off x="4127400" y="3549180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65;p19">
            <a:extLst>
              <a:ext uri="{FF2B5EF4-FFF2-40B4-BE49-F238E27FC236}">
                <a16:creationId xmlns:a16="http://schemas.microsoft.com/office/drawing/2014/main" id="{56D5F43D-CC98-754F-CFAA-3326FDE1DDF1}"/>
              </a:ext>
            </a:extLst>
          </p:cNvPr>
          <p:cNvSpPr/>
          <p:nvPr/>
        </p:nvSpPr>
        <p:spPr>
          <a:xfrm>
            <a:off x="4127400" y="4004726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266;p19">
            <a:extLst>
              <a:ext uri="{FF2B5EF4-FFF2-40B4-BE49-F238E27FC236}">
                <a16:creationId xmlns:a16="http://schemas.microsoft.com/office/drawing/2014/main" id="{8AB11189-5074-5461-DD97-E91317560B3B}"/>
              </a:ext>
            </a:extLst>
          </p:cNvPr>
          <p:cNvCxnSpPr>
            <a:stCxn id="18" idx="6"/>
            <a:endCxn id="10" idx="2"/>
          </p:cNvCxnSpPr>
          <p:nvPr/>
        </p:nvCxnSpPr>
        <p:spPr>
          <a:xfrm>
            <a:off x="1910993" y="3428060"/>
            <a:ext cx="1067400" cy="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68;p19">
            <a:extLst>
              <a:ext uri="{FF2B5EF4-FFF2-40B4-BE49-F238E27FC236}">
                <a16:creationId xmlns:a16="http://schemas.microsoft.com/office/drawing/2014/main" id="{325F9233-69A8-958E-5518-155B8CE3E1AB}"/>
              </a:ext>
            </a:extLst>
          </p:cNvPr>
          <p:cNvCxnSpPr>
            <a:stCxn id="19" idx="6"/>
            <a:endCxn id="9" idx="2"/>
          </p:cNvCxnSpPr>
          <p:nvPr/>
        </p:nvCxnSpPr>
        <p:spPr>
          <a:xfrm>
            <a:off x="1910993" y="3935543"/>
            <a:ext cx="10674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270;p19">
            <a:extLst>
              <a:ext uri="{FF2B5EF4-FFF2-40B4-BE49-F238E27FC236}">
                <a16:creationId xmlns:a16="http://schemas.microsoft.com/office/drawing/2014/main" id="{EEFEE89C-C6F8-E721-72E2-655905ACC28D}"/>
              </a:ext>
            </a:extLst>
          </p:cNvPr>
          <p:cNvSpPr/>
          <p:nvPr/>
        </p:nvSpPr>
        <p:spPr>
          <a:xfrm>
            <a:off x="1491489" y="3170746"/>
            <a:ext cx="546600" cy="1053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67;p19">
            <a:extLst>
              <a:ext uri="{FF2B5EF4-FFF2-40B4-BE49-F238E27FC236}">
                <a16:creationId xmlns:a16="http://schemas.microsoft.com/office/drawing/2014/main" id="{1D57D5C4-4783-3365-DC5E-34E5D4C97FB9}"/>
              </a:ext>
            </a:extLst>
          </p:cNvPr>
          <p:cNvSpPr/>
          <p:nvPr/>
        </p:nvSpPr>
        <p:spPr>
          <a:xfrm>
            <a:off x="1610693" y="3282260"/>
            <a:ext cx="300300" cy="29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69;p19">
            <a:extLst>
              <a:ext uri="{FF2B5EF4-FFF2-40B4-BE49-F238E27FC236}">
                <a16:creationId xmlns:a16="http://schemas.microsoft.com/office/drawing/2014/main" id="{316D056F-4D3C-87E0-86FB-0D747695B0FE}"/>
              </a:ext>
            </a:extLst>
          </p:cNvPr>
          <p:cNvSpPr/>
          <p:nvPr/>
        </p:nvSpPr>
        <p:spPr>
          <a:xfrm>
            <a:off x="1610693" y="3789743"/>
            <a:ext cx="300300" cy="29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71;p19">
            <a:extLst>
              <a:ext uri="{FF2B5EF4-FFF2-40B4-BE49-F238E27FC236}">
                <a16:creationId xmlns:a16="http://schemas.microsoft.com/office/drawing/2014/main" id="{B4BBB567-7119-CB25-9C7D-2EA748D6D731}"/>
              </a:ext>
            </a:extLst>
          </p:cNvPr>
          <p:cNvCxnSpPr>
            <a:stCxn id="19" idx="6"/>
            <a:endCxn id="8" idx="2"/>
          </p:cNvCxnSpPr>
          <p:nvPr/>
        </p:nvCxnSpPr>
        <p:spPr>
          <a:xfrm>
            <a:off x="1910993" y="3935543"/>
            <a:ext cx="1067400" cy="4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72;p19">
            <a:extLst>
              <a:ext uri="{FF2B5EF4-FFF2-40B4-BE49-F238E27FC236}">
                <a16:creationId xmlns:a16="http://schemas.microsoft.com/office/drawing/2014/main" id="{EB66ACA4-E87E-877B-3261-054553682BB8}"/>
              </a:ext>
            </a:extLst>
          </p:cNvPr>
          <p:cNvCxnSpPr>
            <a:stCxn id="19" idx="6"/>
            <a:endCxn id="10" idx="2"/>
          </p:cNvCxnSpPr>
          <p:nvPr/>
        </p:nvCxnSpPr>
        <p:spPr>
          <a:xfrm rot="10800000" flipH="1">
            <a:off x="1910993" y="3465443"/>
            <a:ext cx="1067400" cy="4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73;p19">
            <a:extLst>
              <a:ext uri="{FF2B5EF4-FFF2-40B4-BE49-F238E27FC236}">
                <a16:creationId xmlns:a16="http://schemas.microsoft.com/office/drawing/2014/main" id="{6C403D74-DC7A-C8F9-4542-78DD769F2166}"/>
              </a:ext>
            </a:extLst>
          </p:cNvPr>
          <p:cNvCxnSpPr>
            <a:stCxn id="19" idx="6"/>
            <a:endCxn id="11" idx="2"/>
          </p:cNvCxnSpPr>
          <p:nvPr/>
        </p:nvCxnSpPr>
        <p:spPr>
          <a:xfrm rot="10800000" flipH="1">
            <a:off x="1910993" y="2989043"/>
            <a:ext cx="1067400" cy="9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74;p19">
            <a:extLst>
              <a:ext uri="{FF2B5EF4-FFF2-40B4-BE49-F238E27FC236}">
                <a16:creationId xmlns:a16="http://schemas.microsoft.com/office/drawing/2014/main" id="{07813921-360C-347F-1B77-B1DFEB8D3A7E}"/>
              </a:ext>
            </a:extLst>
          </p:cNvPr>
          <p:cNvCxnSpPr>
            <a:stCxn id="18" idx="6"/>
            <a:endCxn id="11" idx="2"/>
          </p:cNvCxnSpPr>
          <p:nvPr/>
        </p:nvCxnSpPr>
        <p:spPr>
          <a:xfrm rot="10800000" flipH="1">
            <a:off x="1910993" y="2989160"/>
            <a:ext cx="106740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75;p19">
            <a:extLst>
              <a:ext uri="{FF2B5EF4-FFF2-40B4-BE49-F238E27FC236}">
                <a16:creationId xmlns:a16="http://schemas.microsoft.com/office/drawing/2014/main" id="{362D0275-EFB5-13DD-7B57-E017E27037E2}"/>
              </a:ext>
            </a:extLst>
          </p:cNvPr>
          <p:cNvCxnSpPr>
            <a:stCxn id="18" idx="6"/>
            <a:endCxn id="9" idx="2"/>
          </p:cNvCxnSpPr>
          <p:nvPr/>
        </p:nvCxnSpPr>
        <p:spPr>
          <a:xfrm>
            <a:off x="1910993" y="3428060"/>
            <a:ext cx="106740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276;p19">
            <a:extLst>
              <a:ext uri="{FF2B5EF4-FFF2-40B4-BE49-F238E27FC236}">
                <a16:creationId xmlns:a16="http://schemas.microsoft.com/office/drawing/2014/main" id="{E99BBAAE-5A2D-E01C-66F5-2D8540F600CF}"/>
              </a:ext>
            </a:extLst>
          </p:cNvPr>
          <p:cNvCxnSpPr>
            <a:stCxn id="18" idx="6"/>
            <a:endCxn id="8" idx="2"/>
          </p:cNvCxnSpPr>
          <p:nvPr/>
        </p:nvCxnSpPr>
        <p:spPr>
          <a:xfrm>
            <a:off x="1910993" y="3428060"/>
            <a:ext cx="10674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277;p19">
            <a:extLst>
              <a:ext uri="{FF2B5EF4-FFF2-40B4-BE49-F238E27FC236}">
                <a16:creationId xmlns:a16="http://schemas.microsoft.com/office/drawing/2014/main" id="{14AC55EF-5AA6-7009-33C2-3CCC2D4BA3B7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>
            <a:off x="3278825" y="2989173"/>
            <a:ext cx="8487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278;p19">
            <a:extLst>
              <a:ext uri="{FF2B5EF4-FFF2-40B4-BE49-F238E27FC236}">
                <a16:creationId xmlns:a16="http://schemas.microsoft.com/office/drawing/2014/main" id="{88003B62-A9E2-C390-9FF4-4B5E7359CB5E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>
            <a:off x="3278825" y="2989173"/>
            <a:ext cx="848700" cy="116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279;p19">
            <a:extLst>
              <a:ext uri="{FF2B5EF4-FFF2-40B4-BE49-F238E27FC236}">
                <a16:creationId xmlns:a16="http://schemas.microsoft.com/office/drawing/2014/main" id="{25F76BDC-FA96-A38F-C2E8-105A783127E9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3278825" y="3465402"/>
            <a:ext cx="848700" cy="2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280;p19">
            <a:extLst>
              <a:ext uri="{FF2B5EF4-FFF2-40B4-BE49-F238E27FC236}">
                <a16:creationId xmlns:a16="http://schemas.microsoft.com/office/drawing/2014/main" id="{D380D6C3-2C15-5B68-ED85-DB9EE05C929B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3278825" y="3465402"/>
            <a:ext cx="8487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281;p19">
            <a:extLst>
              <a:ext uri="{FF2B5EF4-FFF2-40B4-BE49-F238E27FC236}">
                <a16:creationId xmlns:a16="http://schemas.microsoft.com/office/drawing/2014/main" id="{17876B87-598A-94EA-0F50-CFFEBB5E3417}"/>
              </a:ext>
            </a:extLst>
          </p:cNvPr>
          <p:cNvCxnSpPr>
            <a:stCxn id="9" idx="6"/>
            <a:endCxn id="13" idx="2"/>
          </p:cNvCxnSpPr>
          <p:nvPr/>
        </p:nvCxnSpPr>
        <p:spPr>
          <a:xfrm rot="10800000" flipH="1">
            <a:off x="3278825" y="3695021"/>
            <a:ext cx="84870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282;p19">
            <a:extLst>
              <a:ext uri="{FF2B5EF4-FFF2-40B4-BE49-F238E27FC236}">
                <a16:creationId xmlns:a16="http://schemas.microsoft.com/office/drawing/2014/main" id="{5D5DDE5A-D48F-F6E7-38C3-E21E96D89AFA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3278825" y="3941621"/>
            <a:ext cx="848700" cy="2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283;p19">
            <a:extLst>
              <a:ext uri="{FF2B5EF4-FFF2-40B4-BE49-F238E27FC236}">
                <a16:creationId xmlns:a16="http://schemas.microsoft.com/office/drawing/2014/main" id="{0D9F1D40-4EBE-18AE-96AD-D34896C4CFAF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rot="10800000" flipH="1">
            <a:off x="3278825" y="4150541"/>
            <a:ext cx="84870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84;p19">
            <a:extLst>
              <a:ext uri="{FF2B5EF4-FFF2-40B4-BE49-F238E27FC236}">
                <a16:creationId xmlns:a16="http://schemas.microsoft.com/office/drawing/2014/main" id="{946193F7-00E3-0518-8BBA-D727231E13F0}"/>
              </a:ext>
            </a:extLst>
          </p:cNvPr>
          <p:cNvCxnSpPr>
            <a:stCxn id="8" idx="6"/>
            <a:endCxn id="13" idx="2"/>
          </p:cNvCxnSpPr>
          <p:nvPr/>
        </p:nvCxnSpPr>
        <p:spPr>
          <a:xfrm rot="10800000" flipH="1">
            <a:off x="3278825" y="3694841"/>
            <a:ext cx="848700" cy="7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285;p19">
            <a:extLst>
              <a:ext uri="{FF2B5EF4-FFF2-40B4-BE49-F238E27FC236}">
                <a16:creationId xmlns:a16="http://schemas.microsoft.com/office/drawing/2014/main" id="{1142D8B2-54D7-CF3A-D0E2-2263443AA8D9}"/>
              </a:ext>
            </a:extLst>
          </p:cNvPr>
          <p:cNvSpPr/>
          <p:nvPr/>
        </p:nvSpPr>
        <p:spPr>
          <a:xfrm>
            <a:off x="5019379" y="3551571"/>
            <a:ext cx="300300" cy="2916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286;p19">
            <a:extLst>
              <a:ext uri="{FF2B5EF4-FFF2-40B4-BE49-F238E27FC236}">
                <a16:creationId xmlns:a16="http://schemas.microsoft.com/office/drawing/2014/main" id="{C6E2BAE9-90E0-221B-6F3F-1D3D6958957D}"/>
              </a:ext>
            </a:extLst>
          </p:cNvPr>
          <p:cNvCxnSpPr>
            <a:stCxn id="13" idx="6"/>
            <a:endCxn id="34" idx="2"/>
          </p:cNvCxnSpPr>
          <p:nvPr/>
        </p:nvCxnSpPr>
        <p:spPr>
          <a:xfrm>
            <a:off x="4427700" y="3694980"/>
            <a:ext cx="5916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287;p19">
            <a:extLst>
              <a:ext uri="{FF2B5EF4-FFF2-40B4-BE49-F238E27FC236}">
                <a16:creationId xmlns:a16="http://schemas.microsoft.com/office/drawing/2014/main" id="{E4FD4DCE-F914-D922-59CF-A542FE4A2FB4}"/>
              </a:ext>
            </a:extLst>
          </p:cNvPr>
          <p:cNvCxnSpPr>
            <a:stCxn id="14" idx="6"/>
            <a:endCxn id="34" idx="2"/>
          </p:cNvCxnSpPr>
          <p:nvPr/>
        </p:nvCxnSpPr>
        <p:spPr>
          <a:xfrm rot="10800000" flipH="1">
            <a:off x="4427700" y="3697226"/>
            <a:ext cx="591600" cy="4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Google Shape;288;p19">
            <a:extLst>
              <a:ext uri="{FF2B5EF4-FFF2-40B4-BE49-F238E27FC236}">
                <a16:creationId xmlns:a16="http://schemas.microsoft.com/office/drawing/2014/main" id="{9100F30F-0BAF-A183-4D43-9D7FECEF4E8A}"/>
              </a:ext>
            </a:extLst>
          </p:cNvPr>
          <p:cNvSpPr/>
          <p:nvPr/>
        </p:nvSpPr>
        <p:spPr>
          <a:xfrm>
            <a:off x="4127650" y="3054230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289;p19">
            <a:extLst>
              <a:ext uri="{FF2B5EF4-FFF2-40B4-BE49-F238E27FC236}">
                <a16:creationId xmlns:a16="http://schemas.microsoft.com/office/drawing/2014/main" id="{E262EF3E-33A0-EE1E-CA0F-B714C7BAC160}"/>
              </a:ext>
            </a:extLst>
          </p:cNvPr>
          <p:cNvCxnSpPr>
            <a:stCxn id="8" idx="6"/>
            <a:endCxn id="37" idx="2"/>
          </p:cNvCxnSpPr>
          <p:nvPr/>
        </p:nvCxnSpPr>
        <p:spPr>
          <a:xfrm rot="10800000" flipH="1">
            <a:off x="3278825" y="3200141"/>
            <a:ext cx="848700" cy="12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290;p19">
            <a:extLst>
              <a:ext uri="{FF2B5EF4-FFF2-40B4-BE49-F238E27FC236}">
                <a16:creationId xmlns:a16="http://schemas.microsoft.com/office/drawing/2014/main" id="{02B8B6E9-833D-85C8-9B2C-354342DDC235}"/>
              </a:ext>
            </a:extLst>
          </p:cNvPr>
          <p:cNvCxnSpPr>
            <a:stCxn id="11" idx="6"/>
            <a:endCxn id="37" idx="2"/>
          </p:cNvCxnSpPr>
          <p:nvPr/>
        </p:nvCxnSpPr>
        <p:spPr>
          <a:xfrm>
            <a:off x="3278825" y="2989173"/>
            <a:ext cx="84870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291;p19">
            <a:extLst>
              <a:ext uri="{FF2B5EF4-FFF2-40B4-BE49-F238E27FC236}">
                <a16:creationId xmlns:a16="http://schemas.microsoft.com/office/drawing/2014/main" id="{E9A95761-034F-BD28-CB85-5FDB417716B8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 rot="10800000" flipH="1">
            <a:off x="3278825" y="3199902"/>
            <a:ext cx="848700" cy="2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292;p19">
            <a:extLst>
              <a:ext uri="{FF2B5EF4-FFF2-40B4-BE49-F238E27FC236}">
                <a16:creationId xmlns:a16="http://schemas.microsoft.com/office/drawing/2014/main" id="{382FEFD8-31E0-9D97-B3F9-B0FD8207D715}"/>
              </a:ext>
            </a:extLst>
          </p:cNvPr>
          <p:cNvCxnSpPr>
            <a:stCxn id="9" idx="6"/>
            <a:endCxn id="37" idx="2"/>
          </p:cNvCxnSpPr>
          <p:nvPr/>
        </p:nvCxnSpPr>
        <p:spPr>
          <a:xfrm rot="10800000" flipH="1">
            <a:off x="3278825" y="3200021"/>
            <a:ext cx="8487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293;p19">
            <a:extLst>
              <a:ext uri="{FF2B5EF4-FFF2-40B4-BE49-F238E27FC236}">
                <a16:creationId xmlns:a16="http://schemas.microsoft.com/office/drawing/2014/main" id="{871BAF52-B135-C81B-84C4-E6722ED9B954}"/>
              </a:ext>
            </a:extLst>
          </p:cNvPr>
          <p:cNvCxnSpPr>
            <a:stCxn id="37" idx="6"/>
            <a:endCxn id="34" idx="2"/>
          </p:cNvCxnSpPr>
          <p:nvPr/>
        </p:nvCxnSpPr>
        <p:spPr>
          <a:xfrm>
            <a:off x="4427950" y="3200030"/>
            <a:ext cx="591300" cy="4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F09AE-4F20-355B-21B8-73CC19AE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8;p20">
            <a:extLst>
              <a:ext uri="{FF2B5EF4-FFF2-40B4-BE49-F238E27FC236}">
                <a16:creationId xmlns:a16="http://schemas.microsoft.com/office/drawing/2014/main" id="{93852977-C55A-983D-0BA9-877F50A44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Representation learning</a:t>
            </a:r>
            <a:endParaRPr dirty="0"/>
          </a:p>
        </p:txBody>
      </p:sp>
      <p:pic>
        <p:nvPicPr>
          <p:cNvPr id="5" name="Google Shape;299;p20">
            <a:extLst>
              <a:ext uri="{FF2B5EF4-FFF2-40B4-BE49-F238E27FC236}">
                <a16:creationId xmlns:a16="http://schemas.microsoft.com/office/drawing/2014/main" id="{1B7045D1-FA45-FC5F-241F-3BBA28DDA3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5034" y="2044207"/>
            <a:ext cx="3974174" cy="24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0;p20">
            <a:extLst>
              <a:ext uri="{FF2B5EF4-FFF2-40B4-BE49-F238E27FC236}">
                <a16:creationId xmlns:a16="http://schemas.microsoft.com/office/drawing/2014/main" id="{EAFBBC39-585A-1EF5-41EE-13A2DBB2C9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163" y="2183882"/>
            <a:ext cx="2654475" cy="233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1;p20">
            <a:extLst>
              <a:ext uri="{FF2B5EF4-FFF2-40B4-BE49-F238E27FC236}">
                <a16:creationId xmlns:a16="http://schemas.microsoft.com/office/drawing/2014/main" id="{1B608527-CBB2-0856-AE33-64754FA38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1523" y="2183882"/>
            <a:ext cx="2654475" cy="23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02;p20">
            <a:extLst>
              <a:ext uri="{FF2B5EF4-FFF2-40B4-BE49-F238E27FC236}">
                <a16:creationId xmlns:a16="http://schemas.microsoft.com/office/drawing/2014/main" id="{CAA8F911-A90D-4EA9-A016-4B7A66398CDD}"/>
              </a:ext>
            </a:extLst>
          </p:cNvPr>
          <p:cNvSpPr/>
          <p:nvPr/>
        </p:nvSpPr>
        <p:spPr>
          <a:xfrm>
            <a:off x="8593718" y="2717197"/>
            <a:ext cx="1004700" cy="979800"/>
          </a:xfrm>
          <a:prstGeom prst="ellipse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303;p20">
            <a:extLst>
              <a:ext uri="{FF2B5EF4-FFF2-40B4-BE49-F238E27FC236}">
                <a16:creationId xmlns:a16="http://schemas.microsoft.com/office/drawing/2014/main" id="{49E8BAC7-632F-3827-2701-CFC18D99B3C0}"/>
              </a:ext>
            </a:extLst>
          </p:cNvPr>
          <p:cNvCxnSpPr>
            <a:stCxn id="6" idx="2"/>
            <a:endCxn id="5" idx="2"/>
          </p:cNvCxnSpPr>
          <p:nvPr/>
        </p:nvCxnSpPr>
        <p:spPr>
          <a:xfrm rot="-5400000" flipH="1">
            <a:off x="4198401" y="2862008"/>
            <a:ext cx="600" cy="3306600"/>
          </a:xfrm>
          <a:prstGeom prst="curvedConnector3">
            <a:avLst>
              <a:gd name="adj1" fmla="val 124416567"/>
            </a:avLst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304;p20">
            <a:extLst>
              <a:ext uri="{FF2B5EF4-FFF2-40B4-BE49-F238E27FC236}">
                <a16:creationId xmlns:a16="http://schemas.microsoft.com/office/drawing/2014/main" id="{2D72C5DD-6B36-5EC7-743C-4853EE5747D8}"/>
              </a:ext>
            </a:extLst>
          </p:cNvPr>
          <p:cNvCxnSpPr>
            <a:stCxn id="5" idx="2"/>
            <a:endCxn id="7" idx="2"/>
          </p:cNvCxnSpPr>
          <p:nvPr/>
        </p:nvCxnSpPr>
        <p:spPr>
          <a:xfrm rot="-5400000" flipH="1">
            <a:off x="7405071" y="2962057"/>
            <a:ext cx="600" cy="3106500"/>
          </a:xfrm>
          <a:prstGeom prst="curvedConnector3">
            <a:avLst>
              <a:gd name="adj1" fmla="val 126512500"/>
            </a:avLst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05;p20">
            <a:extLst>
              <a:ext uri="{FF2B5EF4-FFF2-40B4-BE49-F238E27FC236}">
                <a16:creationId xmlns:a16="http://schemas.microsoft.com/office/drawing/2014/main" id="{4A9FA5DA-8C48-1222-0E6B-2A586354FAF7}"/>
              </a:ext>
            </a:extLst>
          </p:cNvPr>
          <p:cNvSpPr txBox="1"/>
          <p:nvPr/>
        </p:nvSpPr>
        <p:spPr>
          <a:xfrm>
            <a:off x="4054263" y="4861307"/>
            <a:ext cx="59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Φ</a:t>
            </a:r>
            <a:endParaRPr sz="1800" b="0" i="0" u="none" strike="noStrike" cap="none" baseline="300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" name="Google Shape;306;p20">
            <a:extLst>
              <a:ext uri="{FF2B5EF4-FFF2-40B4-BE49-F238E27FC236}">
                <a16:creationId xmlns:a16="http://schemas.microsoft.com/office/drawing/2014/main" id="{5735CDBD-A59A-E103-E977-E0501C70EB8A}"/>
              </a:ext>
            </a:extLst>
          </p:cNvPr>
          <p:cNvSpPr txBox="1"/>
          <p:nvPr/>
        </p:nvSpPr>
        <p:spPr>
          <a:xfrm>
            <a:off x="7330863" y="4861307"/>
            <a:ext cx="59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Φ</a:t>
            </a:r>
            <a:r>
              <a:rPr lang="en" sz="1800" b="0" i="0" u="none" strike="noStrike" cap="none" baseline="30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-1</a:t>
            </a:r>
            <a:endParaRPr sz="1800" b="0" i="0" u="none" strike="noStrike" cap="none" baseline="300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Google Shape;307;p20">
            <a:extLst>
              <a:ext uri="{FF2B5EF4-FFF2-40B4-BE49-F238E27FC236}">
                <a16:creationId xmlns:a16="http://schemas.microsoft.com/office/drawing/2014/main" id="{B3BCD5B1-414B-6F7F-A099-D38490DBB7F7}"/>
              </a:ext>
            </a:extLst>
          </p:cNvPr>
          <p:cNvSpPr txBox="1"/>
          <p:nvPr/>
        </p:nvSpPr>
        <p:spPr>
          <a:xfrm>
            <a:off x="4923988" y="5089907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Φ = x</a:t>
            </a:r>
            <a:r>
              <a:rPr lang="en" sz="1800" b="0" i="0" u="none" strike="noStrike" cap="none" baseline="-25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1800" b="0" i="0" u="none" strike="noStrike" cap="none" baseline="-25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 </a:t>
            </a: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+ x</a:t>
            </a:r>
            <a:r>
              <a:rPr lang="en" sz="1800" b="0" i="0" u="none" strike="noStrike" cap="none" baseline="-25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x</a:t>
            </a:r>
            <a:r>
              <a:rPr lang="en" sz="1800" b="0" i="0" u="none" strike="noStrike" cap="none" baseline="-25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r>
            <a:endParaRPr sz="1800" b="0" i="0" u="none" strike="noStrike" cap="none" baseline="-250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868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A94F2-4D54-1FC5-90F6-D3BA11DC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21">
            <a:extLst>
              <a:ext uri="{FF2B5EF4-FFF2-40B4-BE49-F238E27FC236}">
                <a16:creationId xmlns:a16="http://schemas.microsoft.com/office/drawing/2014/main" id="{20FB9050-1A46-CB98-FBDC-D799E292C4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The kernel trick</a:t>
            </a:r>
            <a:endParaRPr dirty="0"/>
          </a:p>
        </p:txBody>
      </p:sp>
      <p:sp>
        <p:nvSpPr>
          <p:cNvPr id="7" name="Google Shape;314;p21">
            <a:extLst>
              <a:ext uri="{FF2B5EF4-FFF2-40B4-BE49-F238E27FC236}">
                <a16:creationId xmlns:a16="http://schemas.microsoft.com/office/drawing/2014/main" id="{AA14966F-F2C6-802C-2395-F774BD8F0A85}"/>
              </a:ext>
            </a:extLst>
          </p:cNvPr>
          <p:cNvSpPr txBox="1"/>
          <p:nvPr/>
        </p:nvSpPr>
        <p:spPr>
          <a:xfrm>
            <a:off x="6819469" y="5615695"/>
            <a:ext cx="411987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https://</a:t>
            </a:r>
            <a:r>
              <a:rPr lang="en-GB" sz="1100" b="0" i="0" u="none" strike="noStrike" cap="none" dirty="0" err="1">
                <a:solidFill>
                  <a:schemeClr val="bg2">
                    <a:lumMod val="7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gregorygundersen.com</a:t>
            </a:r>
            <a:r>
              <a:rPr lang="en-GB" sz="11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/blog/2019/12/10/kernel-trick/</a:t>
            </a:r>
            <a:endParaRPr sz="1100" b="0" i="0" u="none" strike="noStrike" cap="none" baseline="30000" dirty="0">
              <a:solidFill>
                <a:schemeClr val="bg2">
                  <a:lumMod val="75000"/>
                </a:schemeClr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" name="Google Shape;315;p21">
            <a:extLst>
              <a:ext uri="{FF2B5EF4-FFF2-40B4-BE49-F238E27FC236}">
                <a16:creationId xmlns:a16="http://schemas.microsoft.com/office/drawing/2014/main" id="{0E5DDFF8-8415-6B00-804D-7EB898DE5EF0}"/>
              </a:ext>
            </a:extLst>
          </p:cNvPr>
          <p:cNvSpPr txBox="1">
            <a:spLocks/>
          </p:cNvSpPr>
          <p:nvPr/>
        </p:nvSpPr>
        <p:spPr>
          <a:xfrm>
            <a:off x="729450" y="2230655"/>
            <a:ext cx="39285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dirty="0"/>
              <a:t>The layers of a network map the input data to </a:t>
            </a:r>
            <a:r>
              <a:rPr lang="en-GB" b="1" dirty="0"/>
              <a:t>higher dimensional</a:t>
            </a:r>
            <a:r>
              <a:rPr lang="en-GB" dirty="0"/>
              <a:t> space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dirty="0"/>
          </a:p>
          <a:p>
            <a:pPr marL="457200" indent="-31115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dirty="0"/>
              <a:t>In this final representation the classes can then be separated by a plane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E82C5-890A-A1D6-41E8-86FE7A57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369" y="1590031"/>
            <a:ext cx="6101421" cy="38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5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A86D3-5CDD-AAAA-9ED7-7908F03FE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0;p22">
            <a:extLst>
              <a:ext uri="{FF2B5EF4-FFF2-40B4-BE49-F238E27FC236}">
                <a16:creationId xmlns:a16="http://schemas.microsoft.com/office/drawing/2014/main" id="{AB9C92EC-39A0-2AF5-6F8A-8D011D94C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1014756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A neural network: representation learning</a:t>
            </a:r>
            <a:endParaRPr dirty="0"/>
          </a:p>
        </p:txBody>
      </p:sp>
      <p:grpSp>
        <p:nvGrpSpPr>
          <p:cNvPr id="5" name="Google Shape;321;p22">
            <a:extLst>
              <a:ext uri="{FF2B5EF4-FFF2-40B4-BE49-F238E27FC236}">
                <a16:creationId xmlns:a16="http://schemas.microsoft.com/office/drawing/2014/main" id="{00D9D344-1967-F4ED-3334-3C1EF1A94BF4}"/>
              </a:ext>
            </a:extLst>
          </p:cNvPr>
          <p:cNvGrpSpPr/>
          <p:nvPr/>
        </p:nvGrpSpPr>
        <p:grpSpPr>
          <a:xfrm>
            <a:off x="8385781" y="2290056"/>
            <a:ext cx="600426" cy="1967991"/>
            <a:chOff x="4080313" y="2040550"/>
            <a:chExt cx="781500" cy="2517900"/>
          </a:xfrm>
        </p:grpSpPr>
        <p:sp>
          <p:nvSpPr>
            <p:cNvPr id="6" name="Google Shape;322;p22">
              <a:extLst>
                <a:ext uri="{FF2B5EF4-FFF2-40B4-BE49-F238E27FC236}">
                  <a16:creationId xmlns:a16="http://schemas.microsoft.com/office/drawing/2014/main" id="{40752DC3-B1FE-206F-2F8B-AE2FE83C2953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23;p22">
              <a:extLst>
                <a:ext uri="{FF2B5EF4-FFF2-40B4-BE49-F238E27FC236}">
                  <a16:creationId xmlns:a16="http://schemas.microsoft.com/office/drawing/2014/main" id="{52E82D22-EA05-8A75-6DBA-EBDC81C4B51D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24;p22">
              <a:extLst>
                <a:ext uri="{FF2B5EF4-FFF2-40B4-BE49-F238E27FC236}">
                  <a16:creationId xmlns:a16="http://schemas.microsoft.com/office/drawing/2014/main" id="{29FE5DEB-479A-1B98-291B-A32BBFF6057E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25;p22">
              <a:extLst>
                <a:ext uri="{FF2B5EF4-FFF2-40B4-BE49-F238E27FC236}">
                  <a16:creationId xmlns:a16="http://schemas.microsoft.com/office/drawing/2014/main" id="{3FCD355E-738D-CC78-6486-3F309FA5E830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26;p22">
              <a:extLst>
                <a:ext uri="{FF2B5EF4-FFF2-40B4-BE49-F238E27FC236}">
                  <a16:creationId xmlns:a16="http://schemas.microsoft.com/office/drawing/2014/main" id="{656273D4-0F82-23EB-2FC3-D1928DAA3F1C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327;p22">
            <a:extLst>
              <a:ext uri="{FF2B5EF4-FFF2-40B4-BE49-F238E27FC236}">
                <a16:creationId xmlns:a16="http://schemas.microsoft.com/office/drawing/2014/main" id="{494FEFF7-6AE1-4903-6C9E-07F41A33FAD4}"/>
              </a:ext>
            </a:extLst>
          </p:cNvPr>
          <p:cNvSpPr/>
          <p:nvPr/>
        </p:nvSpPr>
        <p:spPr>
          <a:xfrm>
            <a:off x="9561660" y="2534915"/>
            <a:ext cx="546600" cy="1469100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28;p22">
            <a:extLst>
              <a:ext uri="{FF2B5EF4-FFF2-40B4-BE49-F238E27FC236}">
                <a16:creationId xmlns:a16="http://schemas.microsoft.com/office/drawing/2014/main" id="{32E220C6-7268-7FF6-189B-DC5216F2496A}"/>
              </a:ext>
            </a:extLst>
          </p:cNvPr>
          <p:cNvSpPr/>
          <p:nvPr/>
        </p:nvSpPr>
        <p:spPr>
          <a:xfrm>
            <a:off x="9684733" y="3133774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29;p22">
            <a:extLst>
              <a:ext uri="{FF2B5EF4-FFF2-40B4-BE49-F238E27FC236}">
                <a16:creationId xmlns:a16="http://schemas.microsoft.com/office/drawing/2014/main" id="{8FC6E46F-6A40-28B1-247F-AF42E5CD06BB}"/>
              </a:ext>
            </a:extLst>
          </p:cNvPr>
          <p:cNvSpPr/>
          <p:nvPr/>
        </p:nvSpPr>
        <p:spPr>
          <a:xfrm>
            <a:off x="9684733" y="3589320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330;p22">
            <a:extLst>
              <a:ext uri="{FF2B5EF4-FFF2-40B4-BE49-F238E27FC236}">
                <a16:creationId xmlns:a16="http://schemas.microsoft.com/office/drawing/2014/main" id="{5D298C91-5672-EC98-4DE8-CB97419981D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>
            <a:off x="7468326" y="3012654"/>
            <a:ext cx="1067400" cy="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332;p22">
            <a:extLst>
              <a:ext uri="{FF2B5EF4-FFF2-40B4-BE49-F238E27FC236}">
                <a16:creationId xmlns:a16="http://schemas.microsoft.com/office/drawing/2014/main" id="{92F1BF7C-420D-8553-73E6-4728B30A9F83}"/>
              </a:ext>
            </a:extLst>
          </p:cNvPr>
          <p:cNvCxnSpPr>
            <a:stCxn id="18" idx="6"/>
            <a:endCxn id="8" idx="2"/>
          </p:cNvCxnSpPr>
          <p:nvPr/>
        </p:nvCxnSpPr>
        <p:spPr>
          <a:xfrm>
            <a:off x="7468326" y="3520137"/>
            <a:ext cx="10674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334;p22">
            <a:extLst>
              <a:ext uri="{FF2B5EF4-FFF2-40B4-BE49-F238E27FC236}">
                <a16:creationId xmlns:a16="http://schemas.microsoft.com/office/drawing/2014/main" id="{394F943A-2A44-2A69-86EC-A52E1046988D}"/>
              </a:ext>
            </a:extLst>
          </p:cNvPr>
          <p:cNvSpPr/>
          <p:nvPr/>
        </p:nvSpPr>
        <p:spPr>
          <a:xfrm>
            <a:off x="7048822" y="2755340"/>
            <a:ext cx="546600" cy="1053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31;p22">
            <a:extLst>
              <a:ext uri="{FF2B5EF4-FFF2-40B4-BE49-F238E27FC236}">
                <a16:creationId xmlns:a16="http://schemas.microsoft.com/office/drawing/2014/main" id="{4AEF127F-55ED-087A-F1FD-935F482D6580}"/>
              </a:ext>
            </a:extLst>
          </p:cNvPr>
          <p:cNvSpPr/>
          <p:nvPr/>
        </p:nvSpPr>
        <p:spPr>
          <a:xfrm>
            <a:off x="7168026" y="2866854"/>
            <a:ext cx="300300" cy="29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33;p22">
            <a:extLst>
              <a:ext uri="{FF2B5EF4-FFF2-40B4-BE49-F238E27FC236}">
                <a16:creationId xmlns:a16="http://schemas.microsoft.com/office/drawing/2014/main" id="{44ED288C-ACD5-3B1A-9E6F-822E6E7631A0}"/>
              </a:ext>
            </a:extLst>
          </p:cNvPr>
          <p:cNvSpPr/>
          <p:nvPr/>
        </p:nvSpPr>
        <p:spPr>
          <a:xfrm>
            <a:off x="7168026" y="3374337"/>
            <a:ext cx="300300" cy="29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335;p22">
            <a:extLst>
              <a:ext uri="{FF2B5EF4-FFF2-40B4-BE49-F238E27FC236}">
                <a16:creationId xmlns:a16="http://schemas.microsoft.com/office/drawing/2014/main" id="{3436BA3F-F0FE-332D-1927-3CDD8FDAF64D}"/>
              </a:ext>
            </a:extLst>
          </p:cNvPr>
          <p:cNvCxnSpPr>
            <a:stCxn id="18" idx="6"/>
            <a:endCxn id="7" idx="2"/>
          </p:cNvCxnSpPr>
          <p:nvPr/>
        </p:nvCxnSpPr>
        <p:spPr>
          <a:xfrm>
            <a:off x="7468326" y="3520137"/>
            <a:ext cx="1067400" cy="48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336;p22">
            <a:extLst>
              <a:ext uri="{FF2B5EF4-FFF2-40B4-BE49-F238E27FC236}">
                <a16:creationId xmlns:a16="http://schemas.microsoft.com/office/drawing/2014/main" id="{ADB1D6E3-7B8E-2C25-8E43-5386A8525794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rot="10800000" flipH="1">
            <a:off x="7468326" y="3050037"/>
            <a:ext cx="1067400" cy="47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337;p22">
            <a:extLst>
              <a:ext uri="{FF2B5EF4-FFF2-40B4-BE49-F238E27FC236}">
                <a16:creationId xmlns:a16="http://schemas.microsoft.com/office/drawing/2014/main" id="{2370AF2D-6ED4-5EAC-24D6-64418D000E6F}"/>
              </a:ext>
            </a:extLst>
          </p:cNvPr>
          <p:cNvCxnSpPr>
            <a:stCxn id="18" idx="6"/>
            <a:endCxn id="10" idx="2"/>
          </p:cNvCxnSpPr>
          <p:nvPr/>
        </p:nvCxnSpPr>
        <p:spPr>
          <a:xfrm rot="10800000" flipH="1">
            <a:off x="7468326" y="2573637"/>
            <a:ext cx="1067400" cy="9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338;p22">
            <a:extLst>
              <a:ext uri="{FF2B5EF4-FFF2-40B4-BE49-F238E27FC236}">
                <a16:creationId xmlns:a16="http://schemas.microsoft.com/office/drawing/2014/main" id="{5FB3B356-1576-BE92-7CD1-E803D7475B7E}"/>
              </a:ext>
            </a:extLst>
          </p:cNvPr>
          <p:cNvCxnSpPr>
            <a:stCxn id="17" idx="6"/>
            <a:endCxn id="10" idx="2"/>
          </p:cNvCxnSpPr>
          <p:nvPr/>
        </p:nvCxnSpPr>
        <p:spPr>
          <a:xfrm rot="10800000" flipH="1">
            <a:off x="7468326" y="2573754"/>
            <a:ext cx="1067400" cy="43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339;p22">
            <a:extLst>
              <a:ext uri="{FF2B5EF4-FFF2-40B4-BE49-F238E27FC236}">
                <a16:creationId xmlns:a16="http://schemas.microsoft.com/office/drawing/2014/main" id="{89BC93DE-2327-84FF-3FA6-1750C11BEF54}"/>
              </a:ext>
            </a:extLst>
          </p:cNvPr>
          <p:cNvCxnSpPr>
            <a:stCxn id="17" idx="6"/>
            <a:endCxn id="8" idx="2"/>
          </p:cNvCxnSpPr>
          <p:nvPr/>
        </p:nvCxnSpPr>
        <p:spPr>
          <a:xfrm>
            <a:off x="7468326" y="3012654"/>
            <a:ext cx="106740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340;p22">
            <a:extLst>
              <a:ext uri="{FF2B5EF4-FFF2-40B4-BE49-F238E27FC236}">
                <a16:creationId xmlns:a16="http://schemas.microsoft.com/office/drawing/2014/main" id="{D504A875-8A12-29FA-5CC2-0B323D47B5E4}"/>
              </a:ext>
            </a:extLst>
          </p:cNvPr>
          <p:cNvCxnSpPr>
            <a:stCxn id="17" idx="6"/>
            <a:endCxn id="7" idx="2"/>
          </p:cNvCxnSpPr>
          <p:nvPr/>
        </p:nvCxnSpPr>
        <p:spPr>
          <a:xfrm>
            <a:off x="7468326" y="3012654"/>
            <a:ext cx="1067400" cy="98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341;p22">
            <a:extLst>
              <a:ext uri="{FF2B5EF4-FFF2-40B4-BE49-F238E27FC236}">
                <a16:creationId xmlns:a16="http://schemas.microsoft.com/office/drawing/2014/main" id="{2F9C4044-8EA8-9B0B-60FC-22F2E052C9E3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8836158" y="2573767"/>
            <a:ext cx="8487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342;p22">
            <a:extLst>
              <a:ext uri="{FF2B5EF4-FFF2-40B4-BE49-F238E27FC236}">
                <a16:creationId xmlns:a16="http://schemas.microsoft.com/office/drawing/2014/main" id="{D2453F2A-41E6-01A6-6AC5-BD9B7AB2AB38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8836158" y="2573767"/>
            <a:ext cx="848700" cy="116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343;p22">
            <a:extLst>
              <a:ext uri="{FF2B5EF4-FFF2-40B4-BE49-F238E27FC236}">
                <a16:creationId xmlns:a16="http://schemas.microsoft.com/office/drawing/2014/main" id="{B4A4FD76-2EEF-747D-3654-1E85D11D551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8836158" y="3049996"/>
            <a:ext cx="848700" cy="22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344;p22">
            <a:extLst>
              <a:ext uri="{FF2B5EF4-FFF2-40B4-BE49-F238E27FC236}">
                <a16:creationId xmlns:a16="http://schemas.microsoft.com/office/drawing/2014/main" id="{24B6F029-8910-E59F-98FB-A586E9A763BA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8836158" y="3049996"/>
            <a:ext cx="848700" cy="6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345;p22">
            <a:extLst>
              <a:ext uri="{FF2B5EF4-FFF2-40B4-BE49-F238E27FC236}">
                <a16:creationId xmlns:a16="http://schemas.microsoft.com/office/drawing/2014/main" id="{CDD8F426-21EF-727E-EA49-446BE7046859}"/>
              </a:ext>
            </a:extLst>
          </p:cNvPr>
          <p:cNvCxnSpPr>
            <a:stCxn id="8" idx="6"/>
            <a:endCxn id="12" idx="2"/>
          </p:cNvCxnSpPr>
          <p:nvPr/>
        </p:nvCxnSpPr>
        <p:spPr>
          <a:xfrm rot="10800000" flipH="1">
            <a:off x="8836158" y="3279615"/>
            <a:ext cx="84870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346;p22">
            <a:extLst>
              <a:ext uri="{FF2B5EF4-FFF2-40B4-BE49-F238E27FC236}">
                <a16:creationId xmlns:a16="http://schemas.microsoft.com/office/drawing/2014/main" id="{9F2857CB-0656-8E1A-50BE-5340504597A0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8836158" y="3526215"/>
            <a:ext cx="848700" cy="2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347;p22">
            <a:extLst>
              <a:ext uri="{FF2B5EF4-FFF2-40B4-BE49-F238E27FC236}">
                <a16:creationId xmlns:a16="http://schemas.microsoft.com/office/drawing/2014/main" id="{4EAAECBB-3008-0649-F207-5188AAF67384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rot="10800000" flipH="1">
            <a:off x="8836158" y="3735135"/>
            <a:ext cx="848700" cy="2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348;p22">
            <a:extLst>
              <a:ext uri="{FF2B5EF4-FFF2-40B4-BE49-F238E27FC236}">
                <a16:creationId xmlns:a16="http://schemas.microsoft.com/office/drawing/2014/main" id="{981EC907-B177-6C08-CDB5-C709F3CB9BD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rot="10800000" flipH="1">
            <a:off x="8836158" y="3279435"/>
            <a:ext cx="848700" cy="7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Google Shape;349;p22">
            <a:extLst>
              <a:ext uri="{FF2B5EF4-FFF2-40B4-BE49-F238E27FC236}">
                <a16:creationId xmlns:a16="http://schemas.microsoft.com/office/drawing/2014/main" id="{4A705396-FA42-5150-DD6A-4FB7EF58D4EC}"/>
              </a:ext>
            </a:extLst>
          </p:cNvPr>
          <p:cNvSpPr/>
          <p:nvPr/>
        </p:nvSpPr>
        <p:spPr>
          <a:xfrm>
            <a:off x="10576712" y="3136165"/>
            <a:ext cx="300300" cy="2916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50;p22">
            <a:extLst>
              <a:ext uri="{FF2B5EF4-FFF2-40B4-BE49-F238E27FC236}">
                <a16:creationId xmlns:a16="http://schemas.microsoft.com/office/drawing/2014/main" id="{091495B5-8A4D-86B5-1269-6C6A4B08D0CA}"/>
              </a:ext>
            </a:extLst>
          </p:cNvPr>
          <p:cNvCxnSpPr>
            <a:stCxn id="12" idx="6"/>
            <a:endCxn id="33" idx="2"/>
          </p:cNvCxnSpPr>
          <p:nvPr/>
        </p:nvCxnSpPr>
        <p:spPr>
          <a:xfrm>
            <a:off x="9985033" y="3279574"/>
            <a:ext cx="5916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351;p22">
            <a:extLst>
              <a:ext uri="{FF2B5EF4-FFF2-40B4-BE49-F238E27FC236}">
                <a16:creationId xmlns:a16="http://schemas.microsoft.com/office/drawing/2014/main" id="{1FF8A550-1E0A-1ACD-E6DD-CDF478894DF5}"/>
              </a:ext>
            </a:extLst>
          </p:cNvPr>
          <p:cNvCxnSpPr>
            <a:stCxn id="13" idx="6"/>
            <a:endCxn id="33" idx="2"/>
          </p:cNvCxnSpPr>
          <p:nvPr/>
        </p:nvCxnSpPr>
        <p:spPr>
          <a:xfrm rot="10800000" flipH="1">
            <a:off x="9985033" y="3281820"/>
            <a:ext cx="591600" cy="4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" name="Google Shape;352;p22">
            <a:extLst>
              <a:ext uri="{FF2B5EF4-FFF2-40B4-BE49-F238E27FC236}">
                <a16:creationId xmlns:a16="http://schemas.microsoft.com/office/drawing/2014/main" id="{1630CB5A-ADDF-48A1-0F08-D19E5837302E}"/>
              </a:ext>
            </a:extLst>
          </p:cNvPr>
          <p:cNvSpPr/>
          <p:nvPr/>
        </p:nvSpPr>
        <p:spPr>
          <a:xfrm>
            <a:off x="9684983" y="2638824"/>
            <a:ext cx="300300" cy="2916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53;p22">
            <a:extLst>
              <a:ext uri="{FF2B5EF4-FFF2-40B4-BE49-F238E27FC236}">
                <a16:creationId xmlns:a16="http://schemas.microsoft.com/office/drawing/2014/main" id="{FDB5EE36-6308-A2C6-4E56-1CAFF0950E45}"/>
              </a:ext>
            </a:extLst>
          </p:cNvPr>
          <p:cNvCxnSpPr>
            <a:stCxn id="7" idx="6"/>
            <a:endCxn id="36" idx="2"/>
          </p:cNvCxnSpPr>
          <p:nvPr/>
        </p:nvCxnSpPr>
        <p:spPr>
          <a:xfrm rot="10800000" flipH="1">
            <a:off x="8836158" y="2784735"/>
            <a:ext cx="848700" cy="12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354;p22">
            <a:extLst>
              <a:ext uri="{FF2B5EF4-FFF2-40B4-BE49-F238E27FC236}">
                <a16:creationId xmlns:a16="http://schemas.microsoft.com/office/drawing/2014/main" id="{E88D1ECA-DB02-9630-0A11-933016CB5835}"/>
              </a:ext>
            </a:extLst>
          </p:cNvPr>
          <p:cNvCxnSpPr>
            <a:stCxn id="10" idx="6"/>
            <a:endCxn id="36" idx="2"/>
          </p:cNvCxnSpPr>
          <p:nvPr/>
        </p:nvCxnSpPr>
        <p:spPr>
          <a:xfrm>
            <a:off x="8836158" y="2573767"/>
            <a:ext cx="848700" cy="21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355;p22">
            <a:extLst>
              <a:ext uri="{FF2B5EF4-FFF2-40B4-BE49-F238E27FC236}">
                <a16:creationId xmlns:a16="http://schemas.microsoft.com/office/drawing/2014/main" id="{96DF5AAE-25BE-0BD9-654B-6A5F2DF0543B}"/>
              </a:ext>
            </a:extLst>
          </p:cNvPr>
          <p:cNvCxnSpPr>
            <a:stCxn id="9" idx="6"/>
            <a:endCxn id="36" idx="2"/>
          </p:cNvCxnSpPr>
          <p:nvPr/>
        </p:nvCxnSpPr>
        <p:spPr>
          <a:xfrm rot="10800000" flipH="1">
            <a:off x="8836158" y="2784496"/>
            <a:ext cx="848700" cy="2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356;p22">
            <a:extLst>
              <a:ext uri="{FF2B5EF4-FFF2-40B4-BE49-F238E27FC236}">
                <a16:creationId xmlns:a16="http://schemas.microsoft.com/office/drawing/2014/main" id="{FFA48449-B350-B201-8360-A22B07ACC761}"/>
              </a:ext>
            </a:extLst>
          </p:cNvPr>
          <p:cNvCxnSpPr>
            <a:stCxn id="8" idx="6"/>
            <a:endCxn id="36" idx="2"/>
          </p:cNvCxnSpPr>
          <p:nvPr/>
        </p:nvCxnSpPr>
        <p:spPr>
          <a:xfrm rot="10800000" flipH="1">
            <a:off x="8836158" y="2784615"/>
            <a:ext cx="8487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357;p22">
            <a:extLst>
              <a:ext uri="{FF2B5EF4-FFF2-40B4-BE49-F238E27FC236}">
                <a16:creationId xmlns:a16="http://schemas.microsoft.com/office/drawing/2014/main" id="{77EEBF4E-CBA2-C581-07A8-69C2E9A6A6A0}"/>
              </a:ext>
            </a:extLst>
          </p:cNvPr>
          <p:cNvCxnSpPr>
            <a:stCxn id="36" idx="6"/>
            <a:endCxn id="33" idx="2"/>
          </p:cNvCxnSpPr>
          <p:nvPr/>
        </p:nvCxnSpPr>
        <p:spPr>
          <a:xfrm>
            <a:off x="9985283" y="2784624"/>
            <a:ext cx="591300" cy="4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358;p22">
            <a:extLst>
              <a:ext uri="{FF2B5EF4-FFF2-40B4-BE49-F238E27FC236}">
                <a16:creationId xmlns:a16="http://schemas.microsoft.com/office/drawing/2014/main" id="{DDE8C2B5-3982-D3CB-873F-B7DD1CED9072}"/>
              </a:ext>
            </a:extLst>
          </p:cNvPr>
          <p:cNvSpPr/>
          <p:nvPr/>
        </p:nvSpPr>
        <p:spPr>
          <a:xfrm>
            <a:off x="6464572" y="1994512"/>
            <a:ext cx="2773200" cy="252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359;p22">
            <a:extLst>
              <a:ext uri="{FF2B5EF4-FFF2-40B4-BE49-F238E27FC236}">
                <a16:creationId xmlns:a16="http://schemas.microsoft.com/office/drawing/2014/main" id="{C0938C46-7C3D-884B-4F77-3E8DCACF7C99}"/>
              </a:ext>
            </a:extLst>
          </p:cNvPr>
          <p:cNvSpPr/>
          <p:nvPr/>
        </p:nvSpPr>
        <p:spPr>
          <a:xfrm>
            <a:off x="9340272" y="1994512"/>
            <a:ext cx="1674300" cy="252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360;p22">
            <a:extLst>
              <a:ext uri="{FF2B5EF4-FFF2-40B4-BE49-F238E27FC236}">
                <a16:creationId xmlns:a16="http://schemas.microsoft.com/office/drawing/2014/main" id="{8810709A-EBFB-3620-288F-590B925EF33C}"/>
              </a:ext>
            </a:extLst>
          </p:cNvPr>
          <p:cNvSpPr txBox="1"/>
          <p:nvPr/>
        </p:nvSpPr>
        <p:spPr>
          <a:xfrm>
            <a:off x="6641272" y="4576237"/>
            <a:ext cx="213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Representation Learning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" name="Google Shape;361;p22">
            <a:extLst>
              <a:ext uri="{FF2B5EF4-FFF2-40B4-BE49-F238E27FC236}">
                <a16:creationId xmlns:a16="http://schemas.microsoft.com/office/drawing/2014/main" id="{ECD8AD81-EB0F-FD5E-B984-1E1CDBB36470}"/>
              </a:ext>
            </a:extLst>
          </p:cNvPr>
          <p:cNvSpPr txBox="1"/>
          <p:nvPr/>
        </p:nvSpPr>
        <p:spPr>
          <a:xfrm>
            <a:off x="9340272" y="4517212"/>
            <a:ext cx="213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362;p22">
            <a:extLst>
              <a:ext uri="{FF2B5EF4-FFF2-40B4-BE49-F238E27FC236}">
                <a16:creationId xmlns:a16="http://schemas.microsoft.com/office/drawing/2014/main" id="{532584FA-3C69-5F4B-C7BB-D79882085F5B}"/>
              </a:ext>
            </a:extLst>
          </p:cNvPr>
          <p:cNvSpPr txBox="1">
            <a:spLocks/>
          </p:cNvSpPr>
          <p:nvPr/>
        </p:nvSpPr>
        <p:spPr>
          <a:xfrm>
            <a:off x="590250" y="2182537"/>
            <a:ext cx="5315222" cy="27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98767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</a:pPr>
            <a:r>
              <a:rPr lang="en-GB" sz="3400" dirty="0"/>
              <a:t>The first part of our network represents the input in higher dimensional space, we call this </a:t>
            </a:r>
            <a:r>
              <a:rPr lang="en-GB" sz="3400" b="1" dirty="0"/>
              <a:t>representation</a:t>
            </a:r>
            <a:r>
              <a:rPr lang="en-GB" sz="3400" dirty="0"/>
              <a:t> learning or </a:t>
            </a:r>
            <a:r>
              <a:rPr lang="en-GB" sz="3400" b="1" dirty="0"/>
              <a:t>feature extraction</a:t>
            </a:r>
          </a:p>
          <a:p>
            <a:pPr marL="457200" indent="0">
              <a:lnSpc>
                <a:spcPct val="150000"/>
              </a:lnSpc>
              <a:spcBef>
                <a:spcPts val="1200"/>
              </a:spcBef>
              <a:buSzPct val="117647"/>
              <a:buFont typeface="Arial" panose="020B0604020202020204" pitchFamily="34" charset="0"/>
              <a:buNone/>
            </a:pPr>
            <a:endParaRPr lang="en-GB" sz="3400" dirty="0"/>
          </a:p>
          <a:p>
            <a:pPr marL="457200" indent="-298767">
              <a:lnSpc>
                <a:spcPct val="15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●"/>
            </a:pPr>
            <a:r>
              <a:rPr lang="en-GB" sz="3400" dirty="0"/>
              <a:t>In the last layer of our network, </a:t>
            </a:r>
            <a:r>
              <a:rPr lang="en-GB" sz="3400" b="1" dirty="0"/>
              <a:t>logistic regression </a:t>
            </a:r>
            <a:r>
              <a:rPr lang="en-GB" sz="3400" dirty="0"/>
              <a:t>is applied to obtain the output “probabilities”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117647"/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34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0D821-F18C-735D-1097-D730D675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7;p23">
            <a:extLst>
              <a:ext uri="{FF2B5EF4-FFF2-40B4-BE49-F238E27FC236}">
                <a16:creationId xmlns:a16="http://schemas.microsoft.com/office/drawing/2014/main" id="{5CDB54BB-E78B-2612-3A33-2BFEEA5E00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What does learning mean?</a:t>
            </a:r>
            <a:endParaRPr dirty="0"/>
          </a:p>
        </p:txBody>
      </p:sp>
      <p:grpSp>
        <p:nvGrpSpPr>
          <p:cNvPr id="3" name="Google Shape;368;p23">
            <a:extLst>
              <a:ext uri="{FF2B5EF4-FFF2-40B4-BE49-F238E27FC236}">
                <a16:creationId xmlns:a16="http://schemas.microsoft.com/office/drawing/2014/main" id="{2A55523A-A8A0-99DA-F59F-B51B6D2BCBC2}"/>
              </a:ext>
            </a:extLst>
          </p:cNvPr>
          <p:cNvGrpSpPr/>
          <p:nvPr/>
        </p:nvGrpSpPr>
        <p:grpSpPr>
          <a:xfrm>
            <a:off x="6807799" y="2686438"/>
            <a:ext cx="711300" cy="2003100"/>
            <a:chOff x="2882975" y="2330725"/>
            <a:chExt cx="711300" cy="2003100"/>
          </a:xfrm>
        </p:grpSpPr>
        <p:sp>
          <p:nvSpPr>
            <p:cNvPr id="4" name="Google Shape;369;p23">
              <a:extLst>
                <a:ext uri="{FF2B5EF4-FFF2-40B4-BE49-F238E27FC236}">
                  <a16:creationId xmlns:a16="http://schemas.microsoft.com/office/drawing/2014/main" id="{30BA7F49-207A-A8C0-EE72-3B80AC9EC24D}"/>
                </a:ext>
              </a:extLst>
            </p:cNvPr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70;p23">
              <a:extLst>
                <a:ext uri="{FF2B5EF4-FFF2-40B4-BE49-F238E27FC236}">
                  <a16:creationId xmlns:a16="http://schemas.microsoft.com/office/drawing/2014/main" id="{7CE3ED91-5F4D-25BE-DFDB-E45782A0649E}"/>
                </a:ext>
              </a:extLst>
            </p:cNvPr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71;p23">
              <a:extLst>
                <a:ext uri="{FF2B5EF4-FFF2-40B4-BE49-F238E27FC236}">
                  <a16:creationId xmlns:a16="http://schemas.microsoft.com/office/drawing/2014/main" id="{6E63338A-DADC-9C08-F8B5-9156473FCDD0}"/>
                </a:ext>
              </a:extLst>
            </p:cNvPr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72;p23">
              <a:extLst>
                <a:ext uri="{FF2B5EF4-FFF2-40B4-BE49-F238E27FC236}">
                  <a16:creationId xmlns:a16="http://schemas.microsoft.com/office/drawing/2014/main" id="{33C8EED1-7F2A-2C9E-5B72-4D0CB6EFD19D}"/>
                </a:ext>
              </a:extLst>
            </p:cNvPr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oogle Shape;373;p23">
            <a:extLst>
              <a:ext uri="{FF2B5EF4-FFF2-40B4-BE49-F238E27FC236}">
                <a16:creationId xmlns:a16="http://schemas.microsoft.com/office/drawing/2014/main" id="{517AD75E-A96A-4A64-0062-59D37F8AA536}"/>
              </a:ext>
            </a:extLst>
          </p:cNvPr>
          <p:cNvGrpSpPr/>
          <p:nvPr/>
        </p:nvGrpSpPr>
        <p:grpSpPr>
          <a:xfrm>
            <a:off x="8547937" y="2413738"/>
            <a:ext cx="781500" cy="2517900"/>
            <a:chOff x="4080313" y="2040550"/>
            <a:chExt cx="781500" cy="2517900"/>
          </a:xfrm>
        </p:grpSpPr>
        <p:sp>
          <p:nvSpPr>
            <p:cNvPr id="9" name="Google Shape;374;p23">
              <a:extLst>
                <a:ext uri="{FF2B5EF4-FFF2-40B4-BE49-F238E27FC236}">
                  <a16:creationId xmlns:a16="http://schemas.microsoft.com/office/drawing/2014/main" id="{0F88A163-4D62-DA33-A58C-D5710B5DA247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75;p23">
              <a:extLst>
                <a:ext uri="{FF2B5EF4-FFF2-40B4-BE49-F238E27FC236}">
                  <a16:creationId xmlns:a16="http://schemas.microsoft.com/office/drawing/2014/main" id="{0B43A870-6076-781A-5972-B39ECE93BDE0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76;p23">
              <a:extLst>
                <a:ext uri="{FF2B5EF4-FFF2-40B4-BE49-F238E27FC236}">
                  <a16:creationId xmlns:a16="http://schemas.microsoft.com/office/drawing/2014/main" id="{DAD1F0AE-5921-8A65-E58B-34BC75E5586A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77;p23">
              <a:extLst>
                <a:ext uri="{FF2B5EF4-FFF2-40B4-BE49-F238E27FC236}">
                  <a16:creationId xmlns:a16="http://schemas.microsoft.com/office/drawing/2014/main" id="{5D7575C4-1880-587C-0134-C04E59795689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78;p23">
              <a:extLst>
                <a:ext uri="{FF2B5EF4-FFF2-40B4-BE49-F238E27FC236}">
                  <a16:creationId xmlns:a16="http://schemas.microsoft.com/office/drawing/2014/main" id="{0B5BC0FD-F2B3-E799-8A51-B1098CF8C48F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379;p23">
            <a:extLst>
              <a:ext uri="{FF2B5EF4-FFF2-40B4-BE49-F238E27FC236}">
                <a16:creationId xmlns:a16="http://schemas.microsoft.com/office/drawing/2014/main" id="{ABCBE8C0-8019-BCE0-5578-1E4AEBCA750A}"/>
              </a:ext>
            </a:extLst>
          </p:cNvPr>
          <p:cNvGrpSpPr/>
          <p:nvPr/>
        </p:nvGrpSpPr>
        <p:grpSpPr>
          <a:xfrm>
            <a:off x="10056499" y="3021838"/>
            <a:ext cx="711300" cy="1301700"/>
            <a:chOff x="5347850" y="2664525"/>
            <a:chExt cx="711300" cy="1301700"/>
          </a:xfrm>
        </p:grpSpPr>
        <p:sp>
          <p:nvSpPr>
            <p:cNvPr id="15" name="Google Shape;380;p23">
              <a:extLst>
                <a:ext uri="{FF2B5EF4-FFF2-40B4-BE49-F238E27FC236}">
                  <a16:creationId xmlns:a16="http://schemas.microsoft.com/office/drawing/2014/main" id="{F081398A-8319-80DA-9337-2111862B27D3}"/>
                </a:ext>
              </a:extLst>
            </p:cNvPr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81;p23">
              <a:extLst>
                <a:ext uri="{FF2B5EF4-FFF2-40B4-BE49-F238E27FC236}">
                  <a16:creationId xmlns:a16="http://schemas.microsoft.com/office/drawing/2014/main" id="{0668B85F-007C-69EF-E1C1-F176C432B390}"/>
                </a:ext>
              </a:extLst>
            </p:cNvPr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82;p23">
              <a:extLst>
                <a:ext uri="{FF2B5EF4-FFF2-40B4-BE49-F238E27FC236}">
                  <a16:creationId xmlns:a16="http://schemas.microsoft.com/office/drawing/2014/main" id="{C5E5F4E5-1F06-FF91-7124-3D9B593F8837}"/>
                </a:ext>
              </a:extLst>
            </p:cNvPr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383;p23">
            <a:extLst>
              <a:ext uri="{FF2B5EF4-FFF2-40B4-BE49-F238E27FC236}">
                <a16:creationId xmlns:a16="http://schemas.microsoft.com/office/drawing/2014/main" id="{89BE26B3-5F49-C5BA-8947-2C6533F77B06}"/>
              </a:ext>
            </a:extLst>
          </p:cNvPr>
          <p:cNvCxnSpPr>
            <a:stCxn id="5" idx="6"/>
            <a:endCxn id="13" idx="2"/>
          </p:cNvCxnSpPr>
          <p:nvPr/>
        </p:nvCxnSpPr>
        <p:spPr>
          <a:xfrm rot="10800000" flipH="1">
            <a:off x="7353849" y="2776713"/>
            <a:ext cx="1389300" cy="2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384;p23">
            <a:extLst>
              <a:ext uri="{FF2B5EF4-FFF2-40B4-BE49-F238E27FC236}">
                <a16:creationId xmlns:a16="http://schemas.microsoft.com/office/drawing/2014/main" id="{5473A891-AD07-E533-80FF-B0252173C13A}"/>
              </a:ext>
            </a:extLst>
          </p:cNvPr>
          <p:cNvCxnSpPr>
            <a:stCxn id="6" idx="6"/>
            <a:endCxn id="12" idx="2"/>
          </p:cNvCxnSpPr>
          <p:nvPr/>
        </p:nvCxnSpPr>
        <p:spPr>
          <a:xfrm rot="10800000" flipH="1">
            <a:off x="7353849" y="3386088"/>
            <a:ext cx="1389300" cy="28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385;p23">
            <a:extLst>
              <a:ext uri="{FF2B5EF4-FFF2-40B4-BE49-F238E27FC236}">
                <a16:creationId xmlns:a16="http://schemas.microsoft.com/office/drawing/2014/main" id="{6718CBF0-BB74-B614-8A35-B9D767997A04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rot="10800000" flipH="1">
            <a:off x="7353849" y="3995176"/>
            <a:ext cx="1389300" cy="3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386;p23">
            <a:extLst>
              <a:ext uri="{FF2B5EF4-FFF2-40B4-BE49-F238E27FC236}">
                <a16:creationId xmlns:a16="http://schemas.microsoft.com/office/drawing/2014/main" id="{D920A273-96F0-40CB-EA0C-4E7B26438496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7353849" y="4320376"/>
            <a:ext cx="1389300" cy="2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387;p23">
            <a:extLst>
              <a:ext uri="{FF2B5EF4-FFF2-40B4-BE49-F238E27FC236}">
                <a16:creationId xmlns:a16="http://schemas.microsoft.com/office/drawing/2014/main" id="{522C61BB-3882-74FB-69C8-7D1FAAC1AB6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rot="10800000" flipH="1">
            <a:off x="7353849" y="3386176"/>
            <a:ext cx="1389300" cy="9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388;p23">
            <a:extLst>
              <a:ext uri="{FF2B5EF4-FFF2-40B4-BE49-F238E27FC236}">
                <a16:creationId xmlns:a16="http://schemas.microsoft.com/office/drawing/2014/main" id="{07A54E87-F1AB-DD6E-0D5C-CCFBBED2593F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rot="10800000" flipH="1">
            <a:off x="7353849" y="2776876"/>
            <a:ext cx="1389300" cy="15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389;p23">
            <a:extLst>
              <a:ext uri="{FF2B5EF4-FFF2-40B4-BE49-F238E27FC236}">
                <a16:creationId xmlns:a16="http://schemas.microsoft.com/office/drawing/2014/main" id="{569BD7F0-2DB5-E5AF-00F3-DF453A4CC701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7353849" y="3021813"/>
            <a:ext cx="1389300" cy="3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390;p23">
            <a:extLst>
              <a:ext uri="{FF2B5EF4-FFF2-40B4-BE49-F238E27FC236}">
                <a16:creationId xmlns:a16="http://schemas.microsoft.com/office/drawing/2014/main" id="{8543F408-53B2-FD6A-4B62-A2D284BA024F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7353849" y="3021813"/>
            <a:ext cx="1389300" cy="97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391;p23">
            <a:extLst>
              <a:ext uri="{FF2B5EF4-FFF2-40B4-BE49-F238E27FC236}">
                <a16:creationId xmlns:a16="http://schemas.microsoft.com/office/drawing/2014/main" id="{FF813750-24B5-216A-D966-737AC34A9B36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7353849" y="3021813"/>
            <a:ext cx="1389300" cy="15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392;p23">
            <a:extLst>
              <a:ext uri="{FF2B5EF4-FFF2-40B4-BE49-F238E27FC236}">
                <a16:creationId xmlns:a16="http://schemas.microsoft.com/office/drawing/2014/main" id="{C4E7AAAB-04C0-5366-1964-D7AFB4715769}"/>
              </a:ext>
            </a:extLst>
          </p:cNvPr>
          <p:cNvCxnSpPr>
            <a:stCxn id="6" idx="6"/>
            <a:endCxn id="13" idx="2"/>
          </p:cNvCxnSpPr>
          <p:nvPr/>
        </p:nvCxnSpPr>
        <p:spPr>
          <a:xfrm rot="10800000" flipH="1">
            <a:off x="7353849" y="2776788"/>
            <a:ext cx="1389300" cy="8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393;p23">
            <a:extLst>
              <a:ext uri="{FF2B5EF4-FFF2-40B4-BE49-F238E27FC236}">
                <a16:creationId xmlns:a16="http://schemas.microsoft.com/office/drawing/2014/main" id="{65B1CF1E-A975-1C70-207D-D5A273BD6A66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7353849" y="3671088"/>
            <a:ext cx="1389300" cy="3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394;p23">
            <a:extLst>
              <a:ext uri="{FF2B5EF4-FFF2-40B4-BE49-F238E27FC236}">
                <a16:creationId xmlns:a16="http://schemas.microsoft.com/office/drawing/2014/main" id="{4054D187-FE8F-305E-CC86-05E8A43C69E4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7353849" y="3671088"/>
            <a:ext cx="1389300" cy="9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395;p23">
            <a:extLst>
              <a:ext uri="{FF2B5EF4-FFF2-40B4-BE49-F238E27FC236}">
                <a16:creationId xmlns:a16="http://schemas.microsoft.com/office/drawing/2014/main" id="{B192839B-4C89-9B99-93E2-2E1C46C943DF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9134137" y="2776726"/>
            <a:ext cx="10827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396;p23">
            <a:extLst>
              <a:ext uri="{FF2B5EF4-FFF2-40B4-BE49-F238E27FC236}">
                <a16:creationId xmlns:a16="http://schemas.microsoft.com/office/drawing/2014/main" id="{0EF73952-5059-5E8E-70F3-B0A4E65925A5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9134137" y="2776726"/>
            <a:ext cx="1082700" cy="12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397;p23">
            <a:extLst>
              <a:ext uri="{FF2B5EF4-FFF2-40B4-BE49-F238E27FC236}">
                <a16:creationId xmlns:a16="http://schemas.microsoft.com/office/drawing/2014/main" id="{F4B99FE4-7CF7-C626-DADB-0353FACB315A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9134137" y="3386026"/>
            <a:ext cx="10827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398;p23">
            <a:extLst>
              <a:ext uri="{FF2B5EF4-FFF2-40B4-BE49-F238E27FC236}">
                <a16:creationId xmlns:a16="http://schemas.microsoft.com/office/drawing/2014/main" id="{423FE47E-9EDC-1518-CC5A-2637BDBA0E69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9134137" y="3386026"/>
            <a:ext cx="1082700" cy="5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399;p23">
            <a:extLst>
              <a:ext uri="{FF2B5EF4-FFF2-40B4-BE49-F238E27FC236}">
                <a16:creationId xmlns:a16="http://schemas.microsoft.com/office/drawing/2014/main" id="{54F01EC4-443F-F76C-041E-C7690C67FB40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 rot="10800000" flipH="1">
            <a:off x="9134137" y="3396513"/>
            <a:ext cx="1082700" cy="59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400;p23">
            <a:extLst>
              <a:ext uri="{FF2B5EF4-FFF2-40B4-BE49-F238E27FC236}">
                <a16:creationId xmlns:a16="http://schemas.microsoft.com/office/drawing/2014/main" id="{5E486DAA-FD4B-A47B-E64B-8C2E3A104A3B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 rot="10800000" flipH="1">
            <a:off x="9134137" y="3979413"/>
            <a:ext cx="1082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01;p23">
            <a:extLst>
              <a:ext uri="{FF2B5EF4-FFF2-40B4-BE49-F238E27FC236}">
                <a16:creationId xmlns:a16="http://schemas.microsoft.com/office/drawing/2014/main" id="{9A51F7F5-1F3B-CECF-1DAC-B9A391C9C232}"/>
              </a:ext>
            </a:extLst>
          </p:cNvPr>
          <p:cNvCxnSpPr>
            <a:stCxn id="10" idx="6"/>
            <a:endCxn id="17" idx="2"/>
          </p:cNvCxnSpPr>
          <p:nvPr/>
        </p:nvCxnSpPr>
        <p:spPr>
          <a:xfrm rot="10800000" flipH="1">
            <a:off x="9134137" y="3979401"/>
            <a:ext cx="1082700" cy="6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402;p23">
            <a:extLst>
              <a:ext uri="{FF2B5EF4-FFF2-40B4-BE49-F238E27FC236}">
                <a16:creationId xmlns:a16="http://schemas.microsoft.com/office/drawing/2014/main" id="{B1AD02A7-6965-0802-1E96-26BE7F52FD7F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 rot="10800000" flipH="1">
            <a:off x="9134137" y="3396501"/>
            <a:ext cx="1082700" cy="12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" name="Google Shape;403;p23">
            <a:extLst>
              <a:ext uri="{FF2B5EF4-FFF2-40B4-BE49-F238E27FC236}">
                <a16:creationId xmlns:a16="http://schemas.microsoft.com/office/drawing/2014/main" id="{730C4EB4-2426-FE54-0F96-DE7175E90250}"/>
              </a:ext>
            </a:extLst>
          </p:cNvPr>
          <p:cNvSpPr/>
          <p:nvPr/>
        </p:nvSpPr>
        <p:spPr>
          <a:xfrm>
            <a:off x="11399449" y="3496138"/>
            <a:ext cx="390900" cy="3732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404;p23">
            <a:extLst>
              <a:ext uri="{FF2B5EF4-FFF2-40B4-BE49-F238E27FC236}">
                <a16:creationId xmlns:a16="http://schemas.microsoft.com/office/drawing/2014/main" id="{7D626C20-AB61-AD6F-4FE9-059874866BE7}"/>
              </a:ext>
            </a:extLst>
          </p:cNvPr>
          <p:cNvCxnSpPr>
            <a:stCxn id="16" idx="6"/>
            <a:endCxn id="38" idx="2"/>
          </p:cNvCxnSpPr>
          <p:nvPr/>
        </p:nvCxnSpPr>
        <p:spPr>
          <a:xfrm>
            <a:off x="10607599" y="3396613"/>
            <a:ext cx="792000" cy="2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405;p23">
            <a:extLst>
              <a:ext uri="{FF2B5EF4-FFF2-40B4-BE49-F238E27FC236}">
                <a16:creationId xmlns:a16="http://schemas.microsoft.com/office/drawing/2014/main" id="{D188E1FD-4C0E-F996-C7F3-60CAFAB1487A}"/>
              </a:ext>
            </a:extLst>
          </p:cNvPr>
          <p:cNvCxnSpPr>
            <a:stCxn id="17" idx="6"/>
            <a:endCxn id="38" idx="2"/>
          </p:cNvCxnSpPr>
          <p:nvPr/>
        </p:nvCxnSpPr>
        <p:spPr>
          <a:xfrm rot="10800000" flipH="1">
            <a:off x="10607599" y="3682751"/>
            <a:ext cx="792000" cy="2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406;p23" descr="W_1" title="MathEquation,#000000">
            <a:extLst>
              <a:ext uri="{FF2B5EF4-FFF2-40B4-BE49-F238E27FC236}">
                <a16:creationId xmlns:a16="http://schemas.microsoft.com/office/drawing/2014/main" id="{689AB7F4-1243-0B55-424F-6FB5EA9417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7524" y="4837813"/>
            <a:ext cx="521950" cy="37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07;p23" descr="W_2" title="MathEquation,#000000">
            <a:extLst>
              <a:ext uri="{FF2B5EF4-FFF2-40B4-BE49-F238E27FC236}">
                <a16:creationId xmlns:a16="http://schemas.microsoft.com/office/drawing/2014/main" id="{E6B8E5CB-C53B-7748-FD1B-917D8E6125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0849" y="4837813"/>
            <a:ext cx="521950" cy="3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08;p23" descr="W_3" title="MathEquation,#000000">
            <a:extLst>
              <a:ext uri="{FF2B5EF4-FFF2-40B4-BE49-F238E27FC236}">
                <a16:creationId xmlns:a16="http://schemas.microsoft.com/office/drawing/2014/main" id="{25AA60A8-CD9F-6B43-FC57-F4710DB3F9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73649" y="4432213"/>
            <a:ext cx="567274" cy="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09;p23">
            <a:extLst>
              <a:ext uri="{FF2B5EF4-FFF2-40B4-BE49-F238E27FC236}">
                <a16:creationId xmlns:a16="http://schemas.microsoft.com/office/drawing/2014/main" id="{6A4BAA81-4AAA-8D46-8D35-5EAF353CE14B}"/>
              </a:ext>
            </a:extLst>
          </p:cNvPr>
          <p:cNvSpPr/>
          <p:nvPr/>
        </p:nvSpPr>
        <p:spPr>
          <a:xfrm>
            <a:off x="7347499" y="2600363"/>
            <a:ext cx="1389300" cy="217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10;p23">
            <a:extLst>
              <a:ext uri="{FF2B5EF4-FFF2-40B4-BE49-F238E27FC236}">
                <a16:creationId xmlns:a16="http://schemas.microsoft.com/office/drawing/2014/main" id="{C7B02637-B020-B96C-7211-DB06B2249F47}"/>
              </a:ext>
            </a:extLst>
          </p:cNvPr>
          <p:cNvSpPr/>
          <p:nvPr/>
        </p:nvSpPr>
        <p:spPr>
          <a:xfrm>
            <a:off x="9041749" y="2680413"/>
            <a:ext cx="1260900" cy="203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11;p23">
            <a:extLst>
              <a:ext uri="{FF2B5EF4-FFF2-40B4-BE49-F238E27FC236}">
                <a16:creationId xmlns:a16="http://schemas.microsoft.com/office/drawing/2014/main" id="{2BFC03DA-7E48-5731-8637-09771864F068}"/>
              </a:ext>
            </a:extLst>
          </p:cNvPr>
          <p:cNvSpPr/>
          <p:nvPr/>
        </p:nvSpPr>
        <p:spPr>
          <a:xfrm>
            <a:off x="10548349" y="3117063"/>
            <a:ext cx="851100" cy="123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13;p23">
            <a:extLst>
              <a:ext uri="{FF2B5EF4-FFF2-40B4-BE49-F238E27FC236}">
                <a16:creationId xmlns:a16="http://schemas.microsoft.com/office/drawing/2014/main" id="{6E7302ED-20AA-BCA4-334C-2157743E6120}"/>
              </a:ext>
            </a:extLst>
          </p:cNvPr>
          <p:cNvSpPr txBox="1">
            <a:spLocks/>
          </p:cNvSpPr>
          <p:nvPr/>
        </p:nvSpPr>
        <p:spPr>
          <a:xfrm>
            <a:off x="729450" y="2291038"/>
            <a:ext cx="5260287" cy="2793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b="1" dirty="0"/>
              <a:t>Learning</a:t>
            </a:r>
            <a:r>
              <a:rPr lang="en-GB" sz="1600" dirty="0"/>
              <a:t> in a neural network means finding “good”  (</a:t>
            </a:r>
            <a:r>
              <a:rPr lang="en-GB" sz="1600" dirty="0">
                <a:solidFill>
                  <a:srgbClr val="C00000"/>
                </a:solidFill>
              </a:rPr>
              <a:t>optimal</a:t>
            </a:r>
            <a:r>
              <a:rPr lang="en-GB" sz="1600" dirty="0"/>
              <a:t>)  weights of the connections between the various neurons.</a:t>
            </a:r>
          </a:p>
          <a:p>
            <a:pPr marL="457200" indent="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sz="1600" dirty="0"/>
          </a:p>
          <a:p>
            <a:pPr marL="457200" indent="-31115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We can learn these weights from our </a:t>
            </a:r>
            <a:r>
              <a:rPr lang="en-GB" sz="1600" b="1" dirty="0"/>
              <a:t>training</a:t>
            </a:r>
            <a:r>
              <a:rPr lang="en-GB" sz="1600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409684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81726-4B99-1483-B25D-93EB645A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8FC1-3CDD-ACF5-824B-6732374C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Network design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6BB1997C-510B-57CE-04BF-450D4401D341}"/>
              </a:ext>
            </a:extLst>
          </p:cNvPr>
          <p:cNvSpPr txBox="1">
            <a:spLocks/>
          </p:cNvSpPr>
          <p:nvPr/>
        </p:nvSpPr>
        <p:spPr>
          <a:xfrm>
            <a:off x="838200" y="1498958"/>
            <a:ext cx="8109317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effectLst/>
              </a:rPr>
              <a:t>We refer to the design of the network as 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network architecture</a:t>
            </a:r>
            <a:r>
              <a:rPr lang="en-GB" sz="1600" dirty="0">
                <a:solidFill>
                  <a:srgbClr val="000000"/>
                </a:solidFill>
                <a:effectLst/>
              </a:rPr>
              <a:t>: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The number of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hidden</a:t>
            </a:r>
            <a:r>
              <a:rPr lang="en-GB" sz="1600" dirty="0">
                <a:solidFill>
                  <a:srgbClr val="000000"/>
                </a:solidFill>
                <a:effectLst/>
              </a:rPr>
              <a:t> layers,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The number of neurons per layer (referred to as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width</a:t>
            </a:r>
            <a:r>
              <a:rPr lang="en-GB" sz="1600" dirty="0">
                <a:solidFill>
                  <a:srgbClr val="000000"/>
                </a:solidFill>
                <a:effectLst/>
              </a:rPr>
              <a:t>),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activation function </a:t>
            </a:r>
            <a:r>
              <a:rPr lang="en-GB" sz="1600" dirty="0">
                <a:solidFill>
                  <a:srgbClr val="000000"/>
                </a:solidFill>
                <a:effectLst/>
              </a:rPr>
              <a:t>for each neuron.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F0467-865C-07AF-5B4E-9921B1BC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09" y="3442039"/>
            <a:ext cx="5740820" cy="30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5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F5247-1BBB-6CDA-D47C-FA656661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9;p25">
            <a:extLst>
              <a:ext uri="{FF2B5EF4-FFF2-40B4-BE49-F238E27FC236}">
                <a16:creationId xmlns:a16="http://schemas.microsoft.com/office/drawing/2014/main" id="{CA192476-88A7-9BBB-05EA-A13C6CE509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Activation functions</a:t>
            </a:r>
            <a:endParaRPr dirty="0"/>
          </a:p>
        </p:txBody>
      </p:sp>
      <p:pic>
        <p:nvPicPr>
          <p:cNvPr id="3" name="Google Shape;470;p25">
            <a:extLst>
              <a:ext uri="{FF2B5EF4-FFF2-40B4-BE49-F238E27FC236}">
                <a16:creationId xmlns:a16="http://schemas.microsoft.com/office/drawing/2014/main" id="{1EFFC033-3A35-30B5-5050-3AA79932EE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9601" y="1518825"/>
            <a:ext cx="2894475" cy="19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1;p25">
            <a:extLst>
              <a:ext uri="{FF2B5EF4-FFF2-40B4-BE49-F238E27FC236}">
                <a16:creationId xmlns:a16="http://schemas.microsoft.com/office/drawing/2014/main" id="{2EC03139-B2DD-32AD-1CB2-0491C28165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4215" y="3876850"/>
            <a:ext cx="2865236" cy="19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72;p25">
            <a:extLst>
              <a:ext uri="{FF2B5EF4-FFF2-40B4-BE49-F238E27FC236}">
                <a16:creationId xmlns:a16="http://schemas.microsoft.com/office/drawing/2014/main" id="{EEB80255-D6FB-726F-6CD7-664EBD8324D0}"/>
              </a:ext>
            </a:extLst>
          </p:cNvPr>
          <p:cNvSpPr txBox="1">
            <a:spLocks/>
          </p:cNvSpPr>
          <p:nvPr/>
        </p:nvSpPr>
        <p:spPr>
          <a:xfrm>
            <a:off x="1092225" y="2147750"/>
            <a:ext cx="5696881" cy="328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900" dirty="0"/>
              <a:t>Every node in the network has an </a:t>
            </a:r>
            <a:r>
              <a:rPr lang="en-GB" sz="2900" b="1" dirty="0"/>
              <a:t>activation function,</a:t>
            </a:r>
            <a:br>
              <a:rPr lang="en-GB" sz="2900" b="1" dirty="0"/>
            </a:br>
            <a:r>
              <a:rPr lang="en-GB" sz="2900" dirty="0"/>
              <a:t>which is a </a:t>
            </a:r>
            <a:r>
              <a:rPr lang="en-GB" sz="2900" b="1" dirty="0"/>
              <a:t>non-linear</a:t>
            </a:r>
            <a:r>
              <a:rPr lang="en-GB" sz="2900" dirty="0"/>
              <a:t> transformation</a:t>
            </a:r>
          </a:p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900" dirty="0"/>
              <a:t>To perform binary classification, our last node has a </a:t>
            </a:r>
            <a:r>
              <a:rPr lang="en-GB" sz="2900" b="1" dirty="0"/>
              <a:t>sigmoid</a:t>
            </a:r>
            <a:r>
              <a:rPr lang="en-GB" sz="2900" dirty="0"/>
              <a:t> activation</a:t>
            </a:r>
          </a:p>
          <a:p>
            <a:pPr marL="914400" lvl="1" indent="-2984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○"/>
            </a:pPr>
            <a:r>
              <a:rPr lang="en-GB" sz="2900" dirty="0"/>
              <a:t>Squeezes the output between 0 and 1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sz="2900" dirty="0"/>
          </a:p>
          <a:p>
            <a:pPr marL="457200" indent="-31115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900" dirty="0"/>
              <a:t>For nodes in the hidden layers we usually apply the Rectified Linear Unit (</a:t>
            </a:r>
            <a:r>
              <a:rPr lang="en-GB" sz="2900" b="1" dirty="0" err="1"/>
              <a:t>ReLU</a:t>
            </a:r>
            <a:r>
              <a:rPr lang="en-GB" sz="2900" dirty="0"/>
              <a:t>)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6" name="Google Shape;473;p25">
            <a:extLst>
              <a:ext uri="{FF2B5EF4-FFF2-40B4-BE49-F238E27FC236}">
                <a16:creationId xmlns:a16="http://schemas.microsoft.com/office/drawing/2014/main" id="{08E98E9D-B7FD-4A01-E2BA-069F5330D604}"/>
              </a:ext>
            </a:extLst>
          </p:cNvPr>
          <p:cNvSpPr txBox="1"/>
          <p:nvPr/>
        </p:nvSpPr>
        <p:spPr>
          <a:xfrm>
            <a:off x="8794601" y="1197325"/>
            <a:ext cx="11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Sigmoid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474;p25">
            <a:extLst>
              <a:ext uri="{FF2B5EF4-FFF2-40B4-BE49-F238E27FC236}">
                <a16:creationId xmlns:a16="http://schemas.microsoft.com/office/drawing/2014/main" id="{E98C9988-C217-79AD-CA96-F309AA2520D3}"/>
              </a:ext>
            </a:extLst>
          </p:cNvPr>
          <p:cNvSpPr txBox="1"/>
          <p:nvPr/>
        </p:nvSpPr>
        <p:spPr>
          <a:xfrm>
            <a:off x="8794601" y="3553825"/>
            <a:ext cx="11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ReLU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475;p25">
            <a:extLst>
              <a:ext uri="{FF2B5EF4-FFF2-40B4-BE49-F238E27FC236}">
                <a16:creationId xmlns:a16="http://schemas.microsoft.com/office/drawing/2014/main" id="{48F61F00-6A9D-1F2D-7DDD-0FC165879C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8001" y="5282500"/>
            <a:ext cx="1337925" cy="1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76;p25">
            <a:extLst>
              <a:ext uri="{FF2B5EF4-FFF2-40B4-BE49-F238E27FC236}">
                <a16:creationId xmlns:a16="http://schemas.microsoft.com/office/drawing/2014/main" id="{A3BCFAE4-92B2-4087-8F01-EF733DD802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8001" y="3969625"/>
            <a:ext cx="1148107" cy="4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204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B57CB-1C64-1D07-0F42-94D532A3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1;p26">
            <a:extLst>
              <a:ext uri="{FF2B5EF4-FFF2-40B4-BE49-F238E27FC236}">
                <a16:creationId xmlns:a16="http://schemas.microsoft.com/office/drawing/2014/main" id="{313F148C-65EB-F02C-DE10-E0082FA9C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Training a Neural Network</a:t>
            </a:r>
            <a:endParaRPr dirty="0"/>
          </a:p>
        </p:txBody>
      </p:sp>
      <p:sp>
        <p:nvSpPr>
          <p:cNvPr id="3" name="Google Shape;482;p26">
            <a:extLst>
              <a:ext uri="{FF2B5EF4-FFF2-40B4-BE49-F238E27FC236}">
                <a16:creationId xmlns:a16="http://schemas.microsoft.com/office/drawing/2014/main" id="{75186722-F183-D5E2-4988-2ACB1164DD59}"/>
              </a:ext>
            </a:extLst>
          </p:cNvPr>
          <p:cNvSpPr txBox="1">
            <a:spLocks/>
          </p:cNvSpPr>
          <p:nvPr/>
        </p:nvSpPr>
        <p:spPr>
          <a:xfrm>
            <a:off x="698873" y="2193902"/>
            <a:ext cx="6235683" cy="3383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300" dirty="0"/>
              <a:t>As with logistic regression we need </a:t>
            </a:r>
            <a:br>
              <a:rPr lang="en-GB" sz="2300" dirty="0"/>
            </a:br>
            <a:r>
              <a:rPr lang="en-GB" sz="2300" dirty="0"/>
              <a:t>a </a:t>
            </a:r>
            <a:r>
              <a:rPr lang="en-GB" sz="2300" b="1" dirty="0"/>
              <a:t>loss function </a:t>
            </a:r>
            <a:endParaRPr lang="en-GB" sz="2300" dirty="0"/>
          </a:p>
          <a:p>
            <a:pPr marL="914400" lvl="1" indent="-298450">
              <a:lnSpc>
                <a:spcPct val="115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○"/>
            </a:pPr>
            <a:r>
              <a:rPr lang="en-GB" sz="2300" dirty="0"/>
              <a:t>Binary cross-entropy is well suitable for binary classification</a:t>
            </a:r>
            <a:br>
              <a:rPr lang="en-GB" sz="2300" dirty="0"/>
            </a:br>
            <a:endParaRPr lang="en-GB" sz="2300" dirty="0"/>
          </a:p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300" dirty="0"/>
              <a:t>We want to find weights that </a:t>
            </a:r>
            <a:r>
              <a:rPr lang="en-GB" sz="2300" b="1" dirty="0"/>
              <a:t>minimize</a:t>
            </a:r>
            <a:r>
              <a:rPr lang="en-GB" sz="2300" dirty="0"/>
              <a:t> this loss function</a:t>
            </a:r>
            <a:br>
              <a:rPr lang="en-GB" sz="2300" dirty="0"/>
            </a:br>
            <a:endParaRPr lang="en-GB" sz="2300" dirty="0"/>
          </a:p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2300" dirty="0"/>
              <a:t>We can use </a:t>
            </a:r>
            <a:r>
              <a:rPr lang="en-GB" sz="2300" b="1" dirty="0"/>
              <a:t>gradient descent</a:t>
            </a:r>
            <a:r>
              <a:rPr lang="en-GB" sz="2300" dirty="0"/>
              <a:t> to iteratively update our weights to get the best loss value </a:t>
            </a:r>
          </a:p>
          <a:p>
            <a:pPr marL="914400" lvl="1" indent="-298450">
              <a:lnSpc>
                <a:spcPct val="115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○"/>
            </a:pPr>
            <a:r>
              <a:rPr lang="en-GB" sz="2300" dirty="0"/>
              <a:t>By taking the gradient of our loss function we can determine the direction of the step</a:t>
            </a:r>
          </a:p>
          <a:p>
            <a:pPr marL="914400" lvl="1" indent="-298450">
              <a:lnSpc>
                <a:spcPct val="115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○"/>
            </a:pPr>
            <a:r>
              <a:rPr lang="en-GB" sz="2300" dirty="0"/>
              <a:t>Our step size  is determined by the </a:t>
            </a:r>
            <a:r>
              <a:rPr lang="en-GB" sz="2300" b="1" dirty="0"/>
              <a:t>learning rate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b="1" dirty="0"/>
          </a:p>
        </p:txBody>
      </p:sp>
      <p:pic>
        <p:nvPicPr>
          <p:cNvPr id="4" name="Google Shape;483;p26">
            <a:extLst>
              <a:ext uri="{FF2B5EF4-FFF2-40B4-BE49-F238E27FC236}">
                <a16:creationId xmlns:a16="http://schemas.microsoft.com/office/drawing/2014/main" id="{9E9C5E8F-F66F-6249-8943-44B46CAF6B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776"/>
          <a:stretch/>
        </p:blipFill>
        <p:spPr>
          <a:xfrm>
            <a:off x="7769739" y="2891468"/>
            <a:ext cx="4184299" cy="2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4;p26">
            <a:extLst>
              <a:ext uri="{FF2B5EF4-FFF2-40B4-BE49-F238E27FC236}">
                <a16:creationId xmlns:a16="http://schemas.microsoft.com/office/drawing/2014/main" id="{2D63F317-A9FF-8C0A-5B29-EC0A3B3C4B53}"/>
              </a:ext>
            </a:extLst>
          </p:cNvPr>
          <p:cNvSpPr txBox="1"/>
          <p:nvPr/>
        </p:nvSpPr>
        <p:spPr>
          <a:xfrm>
            <a:off x="7712239" y="2611843"/>
            <a:ext cx="7334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Loss</a:t>
            </a:r>
            <a:endParaRPr sz="13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0728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D63F-6193-1FF7-FF32-32CFF90B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Linear models</a:t>
            </a:r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0FE0934F-6BD1-9DEA-6FD1-5C4E5169D9B1}"/>
              </a:ext>
            </a:extLst>
          </p:cNvPr>
          <p:cNvSpPr txBox="1">
            <a:spLocks/>
          </p:cNvSpPr>
          <p:nvPr/>
        </p:nvSpPr>
        <p:spPr>
          <a:xfrm>
            <a:off x="729449" y="1491402"/>
            <a:ext cx="6827575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Logistic regression is a </a:t>
            </a:r>
            <a:r>
              <a:rPr lang="en-GB" sz="1600" b="1" dirty="0"/>
              <a:t>classification</a:t>
            </a:r>
            <a:r>
              <a:rPr lang="en-GB" sz="1600" dirty="0"/>
              <a:t> model </a:t>
            </a:r>
          </a:p>
          <a:p>
            <a:pPr marL="457200" indent="-311150">
              <a:lnSpc>
                <a:spcPct val="150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We can separate two classes using a </a:t>
            </a:r>
            <a:r>
              <a:rPr lang="en-GB" sz="1600" b="1" dirty="0"/>
              <a:t>linear</a:t>
            </a:r>
            <a:r>
              <a:rPr lang="en-GB" sz="1600" dirty="0"/>
              <a:t> decision boundary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sz="1600" dirty="0"/>
          </a:p>
          <a:p>
            <a:pPr marL="457200" indent="-311150">
              <a:lnSpc>
                <a:spcPct val="150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For new data points, we want to predict the </a:t>
            </a:r>
            <a:r>
              <a:rPr lang="en-GB" sz="1600" b="1" dirty="0"/>
              <a:t>probability</a:t>
            </a:r>
            <a:r>
              <a:rPr lang="en-GB" sz="1600" dirty="0"/>
              <a:t> of the point belonging to class 1 or 2. </a:t>
            </a:r>
          </a:p>
          <a:p>
            <a:pPr marL="914400" lvl="1" indent="-29845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○"/>
            </a:pPr>
            <a:r>
              <a:rPr lang="en-GB" sz="1600" dirty="0"/>
              <a:t>Example: cancer vs non-cancer diagnosis</a:t>
            </a:r>
          </a:p>
        </p:txBody>
      </p:sp>
      <p:pic>
        <p:nvPicPr>
          <p:cNvPr id="7" name="Google Shape;73;p7">
            <a:extLst>
              <a:ext uri="{FF2B5EF4-FFF2-40B4-BE49-F238E27FC236}">
                <a16:creationId xmlns:a16="http://schemas.microsoft.com/office/drawing/2014/main" id="{071FC81E-4CE6-3F7F-9379-DB1D826B9E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5775" y="1563697"/>
            <a:ext cx="3052941" cy="296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74;p7">
            <a:extLst>
              <a:ext uri="{FF2B5EF4-FFF2-40B4-BE49-F238E27FC236}">
                <a16:creationId xmlns:a16="http://schemas.microsoft.com/office/drawing/2014/main" id="{B0806428-FFF0-DB7F-4B4E-76663C494BB7}"/>
              </a:ext>
            </a:extLst>
          </p:cNvPr>
          <p:cNvCxnSpPr/>
          <p:nvPr/>
        </p:nvCxnSpPr>
        <p:spPr>
          <a:xfrm>
            <a:off x="8154875" y="1889734"/>
            <a:ext cx="2449500" cy="183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12394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4B32-3CCA-A1BE-75B7-65D3EA9E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9;p27">
            <a:extLst>
              <a:ext uri="{FF2B5EF4-FFF2-40B4-BE49-F238E27FC236}">
                <a16:creationId xmlns:a16="http://schemas.microsoft.com/office/drawing/2014/main" id="{0D5A98B2-D602-8C8B-DEAB-B67082382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Back propagation</a:t>
            </a:r>
            <a:endParaRPr dirty="0"/>
          </a:p>
        </p:txBody>
      </p:sp>
      <p:sp>
        <p:nvSpPr>
          <p:cNvPr id="3" name="Google Shape;490;p27">
            <a:extLst>
              <a:ext uri="{FF2B5EF4-FFF2-40B4-BE49-F238E27FC236}">
                <a16:creationId xmlns:a16="http://schemas.microsoft.com/office/drawing/2014/main" id="{1B8A6698-A292-70FF-37F2-29EA3A48EFBD}"/>
              </a:ext>
            </a:extLst>
          </p:cNvPr>
          <p:cNvSpPr txBox="1">
            <a:spLocks/>
          </p:cNvSpPr>
          <p:nvPr/>
        </p:nvSpPr>
        <p:spPr>
          <a:xfrm>
            <a:off x="729450" y="2014154"/>
            <a:ext cx="6578992" cy="31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700" dirty="0"/>
              <a:t>How can we update the </a:t>
            </a:r>
            <a:r>
              <a:rPr lang="en-GB" sz="1700" b="1" dirty="0"/>
              <a:t>hidden</a:t>
            </a:r>
            <a:r>
              <a:rPr lang="en-GB" sz="1700" dirty="0"/>
              <a:t> layers based on the loss value determined from the last layer?</a:t>
            </a:r>
          </a:p>
          <a:p>
            <a:pPr marL="457200" indent="0">
              <a:lnSpc>
                <a:spcPct val="115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sz="1700" dirty="0"/>
          </a:p>
          <a:p>
            <a:pPr marL="457200" indent="-311150">
              <a:lnSpc>
                <a:spcPct val="115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700" dirty="0"/>
              <a:t>We can still apply gradient descent, but we take the gradient </a:t>
            </a:r>
            <a:r>
              <a:rPr lang="en-GB" sz="1700" b="1" dirty="0"/>
              <a:t>with respect to the weights</a:t>
            </a:r>
            <a:r>
              <a:rPr lang="en-GB" sz="1700" dirty="0"/>
              <a:t> of the layers we want to update</a:t>
            </a:r>
          </a:p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700" dirty="0"/>
              <a:t>These derivatives can be obtained by the chain rule, iteratively going back from the last to the first layer, hence its name </a:t>
            </a:r>
            <a:r>
              <a:rPr lang="en-GB" sz="1700" b="1" dirty="0"/>
              <a:t>back propagation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4" name="Google Shape;491;p27" descr="W_2^{t+1} = W_2^{t} - \alpha\nabla_{W_2}\mathcal{L}(x, y)" title="MathEquation,#000000">
            <a:extLst>
              <a:ext uri="{FF2B5EF4-FFF2-40B4-BE49-F238E27FC236}">
                <a16:creationId xmlns:a16="http://schemas.microsoft.com/office/drawing/2014/main" id="{CE2A26DB-01A8-FDFE-8C56-A85EDBB228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5740" y="5197754"/>
            <a:ext cx="3169400" cy="36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492;p27">
            <a:extLst>
              <a:ext uri="{FF2B5EF4-FFF2-40B4-BE49-F238E27FC236}">
                <a16:creationId xmlns:a16="http://schemas.microsoft.com/office/drawing/2014/main" id="{8189CF6F-0B2C-8CC2-3E8C-0364F7E30F51}"/>
              </a:ext>
            </a:extLst>
          </p:cNvPr>
          <p:cNvGrpSpPr/>
          <p:nvPr/>
        </p:nvGrpSpPr>
        <p:grpSpPr>
          <a:xfrm>
            <a:off x="7853791" y="2669677"/>
            <a:ext cx="437236" cy="1205466"/>
            <a:chOff x="2882975" y="2330725"/>
            <a:chExt cx="711300" cy="2003100"/>
          </a:xfrm>
        </p:grpSpPr>
        <p:sp>
          <p:nvSpPr>
            <p:cNvPr id="6" name="Google Shape;493;p27">
              <a:extLst>
                <a:ext uri="{FF2B5EF4-FFF2-40B4-BE49-F238E27FC236}">
                  <a16:creationId xmlns:a16="http://schemas.microsoft.com/office/drawing/2014/main" id="{758E9F9A-D2BE-376E-3D21-BD256D85E51B}"/>
                </a:ext>
              </a:extLst>
            </p:cNvPr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94;p27">
              <a:extLst>
                <a:ext uri="{FF2B5EF4-FFF2-40B4-BE49-F238E27FC236}">
                  <a16:creationId xmlns:a16="http://schemas.microsoft.com/office/drawing/2014/main" id="{10A832B1-647A-3599-A2D0-73154372EBD5}"/>
                </a:ext>
              </a:extLst>
            </p:cNvPr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95;p27">
              <a:extLst>
                <a:ext uri="{FF2B5EF4-FFF2-40B4-BE49-F238E27FC236}">
                  <a16:creationId xmlns:a16="http://schemas.microsoft.com/office/drawing/2014/main" id="{E9FF6CCE-4F01-45FF-0597-012F58CDBD9B}"/>
                </a:ext>
              </a:extLst>
            </p:cNvPr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96;p27">
              <a:extLst>
                <a:ext uri="{FF2B5EF4-FFF2-40B4-BE49-F238E27FC236}">
                  <a16:creationId xmlns:a16="http://schemas.microsoft.com/office/drawing/2014/main" id="{B5DD84DE-C6AC-F69C-490C-3D44E4068256}"/>
                </a:ext>
              </a:extLst>
            </p:cNvPr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497;p27">
            <a:extLst>
              <a:ext uri="{FF2B5EF4-FFF2-40B4-BE49-F238E27FC236}">
                <a16:creationId xmlns:a16="http://schemas.microsoft.com/office/drawing/2014/main" id="{3CFE9E7C-8458-E9DA-E8CB-E467233C46C3}"/>
              </a:ext>
            </a:extLst>
          </p:cNvPr>
          <p:cNvGrpSpPr/>
          <p:nvPr/>
        </p:nvGrpSpPr>
        <p:grpSpPr>
          <a:xfrm>
            <a:off x="8923413" y="2505567"/>
            <a:ext cx="480388" cy="1515272"/>
            <a:chOff x="4080313" y="2040550"/>
            <a:chExt cx="781500" cy="2517900"/>
          </a:xfrm>
        </p:grpSpPr>
        <p:sp>
          <p:nvSpPr>
            <p:cNvPr id="11" name="Google Shape;498;p27">
              <a:extLst>
                <a:ext uri="{FF2B5EF4-FFF2-40B4-BE49-F238E27FC236}">
                  <a16:creationId xmlns:a16="http://schemas.microsoft.com/office/drawing/2014/main" id="{1B3855E0-302B-8D15-DF34-9B2EBE8ABF9B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499;p27">
              <a:extLst>
                <a:ext uri="{FF2B5EF4-FFF2-40B4-BE49-F238E27FC236}">
                  <a16:creationId xmlns:a16="http://schemas.microsoft.com/office/drawing/2014/main" id="{52EA0B42-A110-A4B1-19B4-0FD25CA4E14C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00;p27">
              <a:extLst>
                <a:ext uri="{FF2B5EF4-FFF2-40B4-BE49-F238E27FC236}">
                  <a16:creationId xmlns:a16="http://schemas.microsoft.com/office/drawing/2014/main" id="{B6F58497-6FEA-BEFD-1110-F0DEA862AA81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01;p27">
              <a:extLst>
                <a:ext uri="{FF2B5EF4-FFF2-40B4-BE49-F238E27FC236}">
                  <a16:creationId xmlns:a16="http://schemas.microsoft.com/office/drawing/2014/main" id="{8A1C5409-22F1-CACE-B73D-3D293C541D71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02;p27">
              <a:extLst>
                <a:ext uri="{FF2B5EF4-FFF2-40B4-BE49-F238E27FC236}">
                  <a16:creationId xmlns:a16="http://schemas.microsoft.com/office/drawing/2014/main" id="{1EEDB82E-1AFE-A1D6-00F8-AAF0BD4C46CD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503;p27">
            <a:extLst>
              <a:ext uri="{FF2B5EF4-FFF2-40B4-BE49-F238E27FC236}">
                <a16:creationId xmlns:a16="http://schemas.microsoft.com/office/drawing/2014/main" id="{40F91A23-9FE7-72C5-5BBC-7FFB4A0621A5}"/>
              </a:ext>
            </a:extLst>
          </p:cNvPr>
          <p:cNvGrpSpPr/>
          <p:nvPr/>
        </p:nvGrpSpPr>
        <p:grpSpPr>
          <a:xfrm>
            <a:off x="9850709" y="2871521"/>
            <a:ext cx="437236" cy="783363"/>
            <a:chOff x="5347850" y="2664525"/>
            <a:chExt cx="711300" cy="1301700"/>
          </a:xfrm>
        </p:grpSpPr>
        <p:sp>
          <p:nvSpPr>
            <p:cNvPr id="17" name="Google Shape;504;p27">
              <a:extLst>
                <a:ext uri="{FF2B5EF4-FFF2-40B4-BE49-F238E27FC236}">
                  <a16:creationId xmlns:a16="http://schemas.microsoft.com/office/drawing/2014/main" id="{FF0A7B45-7EDD-4489-515A-F8AB9CD6E58B}"/>
                </a:ext>
              </a:extLst>
            </p:cNvPr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05;p27">
              <a:extLst>
                <a:ext uri="{FF2B5EF4-FFF2-40B4-BE49-F238E27FC236}">
                  <a16:creationId xmlns:a16="http://schemas.microsoft.com/office/drawing/2014/main" id="{2DDD2F29-2435-0695-A625-D46B68473D88}"/>
                </a:ext>
              </a:extLst>
            </p:cNvPr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06;p27">
              <a:extLst>
                <a:ext uri="{FF2B5EF4-FFF2-40B4-BE49-F238E27FC236}">
                  <a16:creationId xmlns:a16="http://schemas.microsoft.com/office/drawing/2014/main" id="{CDF334E1-CFAE-C6EC-7C76-040516D8CC48}"/>
                </a:ext>
              </a:extLst>
            </p:cNvPr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" name="Google Shape;507;p27">
            <a:extLst>
              <a:ext uri="{FF2B5EF4-FFF2-40B4-BE49-F238E27FC236}">
                <a16:creationId xmlns:a16="http://schemas.microsoft.com/office/drawing/2014/main" id="{32FF35B0-0F25-1A9D-F845-AC0840BC131B}"/>
              </a:ext>
            </a:extLst>
          </p:cNvPr>
          <p:cNvCxnSpPr>
            <a:stCxn id="7" idx="6"/>
            <a:endCxn id="15" idx="2"/>
          </p:cNvCxnSpPr>
          <p:nvPr/>
        </p:nvCxnSpPr>
        <p:spPr>
          <a:xfrm rot="10800000" flipH="1">
            <a:off x="8189448" y="2723906"/>
            <a:ext cx="854100" cy="1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508;p27">
            <a:extLst>
              <a:ext uri="{FF2B5EF4-FFF2-40B4-BE49-F238E27FC236}">
                <a16:creationId xmlns:a16="http://schemas.microsoft.com/office/drawing/2014/main" id="{1DBE40A3-D517-D536-8677-0C2BAD4FB320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rot="10800000" flipH="1">
            <a:off x="8189448" y="3090640"/>
            <a:ext cx="8541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509;p27">
            <a:extLst>
              <a:ext uri="{FF2B5EF4-FFF2-40B4-BE49-F238E27FC236}">
                <a16:creationId xmlns:a16="http://schemas.microsoft.com/office/drawing/2014/main" id="{B265CD90-0EDF-9AEA-9029-F4A495D2FFA7}"/>
              </a:ext>
            </a:extLst>
          </p:cNvPr>
          <p:cNvCxnSpPr>
            <a:stCxn id="9" idx="6"/>
            <a:endCxn id="13" idx="2"/>
          </p:cNvCxnSpPr>
          <p:nvPr/>
        </p:nvCxnSpPr>
        <p:spPr>
          <a:xfrm rot="10800000" flipH="1">
            <a:off x="8189448" y="3457381"/>
            <a:ext cx="854100" cy="1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510;p27">
            <a:extLst>
              <a:ext uri="{FF2B5EF4-FFF2-40B4-BE49-F238E27FC236}">
                <a16:creationId xmlns:a16="http://schemas.microsoft.com/office/drawing/2014/main" id="{4E1C71D8-17DD-ECCC-FEB2-4EF4BFC4AE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8189448" y="3652981"/>
            <a:ext cx="85410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511;p27">
            <a:extLst>
              <a:ext uri="{FF2B5EF4-FFF2-40B4-BE49-F238E27FC236}">
                <a16:creationId xmlns:a16="http://schemas.microsoft.com/office/drawing/2014/main" id="{D89E1ABF-3715-10BE-9851-DBF750EC2B27}"/>
              </a:ext>
            </a:extLst>
          </p:cNvPr>
          <p:cNvCxnSpPr>
            <a:stCxn id="9" idx="6"/>
            <a:endCxn id="14" idx="2"/>
          </p:cNvCxnSpPr>
          <p:nvPr/>
        </p:nvCxnSpPr>
        <p:spPr>
          <a:xfrm rot="10800000" flipH="1">
            <a:off x="8189448" y="3090781"/>
            <a:ext cx="854100" cy="5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12;p27">
            <a:extLst>
              <a:ext uri="{FF2B5EF4-FFF2-40B4-BE49-F238E27FC236}">
                <a16:creationId xmlns:a16="http://schemas.microsoft.com/office/drawing/2014/main" id="{EC41A56B-7E19-D5F7-F7E3-BD49405E1E87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rot="10800000" flipH="1">
            <a:off x="8189448" y="2723881"/>
            <a:ext cx="854100" cy="9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13;p27">
            <a:extLst>
              <a:ext uri="{FF2B5EF4-FFF2-40B4-BE49-F238E27FC236}">
                <a16:creationId xmlns:a16="http://schemas.microsoft.com/office/drawing/2014/main" id="{38F03C1E-AE02-2AF0-EF34-751CEF2AFDC3}"/>
              </a:ext>
            </a:extLst>
          </p:cNvPr>
          <p:cNvCxnSpPr>
            <a:stCxn id="7" idx="6"/>
            <a:endCxn id="14" idx="2"/>
          </p:cNvCxnSpPr>
          <p:nvPr/>
        </p:nvCxnSpPr>
        <p:spPr>
          <a:xfrm>
            <a:off x="8189448" y="2871506"/>
            <a:ext cx="8541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14;p27">
            <a:extLst>
              <a:ext uri="{FF2B5EF4-FFF2-40B4-BE49-F238E27FC236}">
                <a16:creationId xmlns:a16="http://schemas.microsoft.com/office/drawing/2014/main" id="{B4756468-A438-FA1F-DE41-373D95F32615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8189448" y="2871506"/>
            <a:ext cx="854100" cy="5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15;p27">
            <a:extLst>
              <a:ext uri="{FF2B5EF4-FFF2-40B4-BE49-F238E27FC236}">
                <a16:creationId xmlns:a16="http://schemas.microsoft.com/office/drawing/2014/main" id="{94354FDA-C085-107E-806B-FB0B37B4129F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8189448" y="2871506"/>
            <a:ext cx="854100" cy="9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16;p27">
            <a:extLst>
              <a:ext uri="{FF2B5EF4-FFF2-40B4-BE49-F238E27FC236}">
                <a16:creationId xmlns:a16="http://schemas.microsoft.com/office/drawing/2014/main" id="{42E749D0-F28C-9515-5511-903353BF12CF}"/>
              </a:ext>
            </a:extLst>
          </p:cNvPr>
          <p:cNvCxnSpPr>
            <a:stCxn id="8" idx="6"/>
            <a:endCxn id="15" idx="2"/>
          </p:cNvCxnSpPr>
          <p:nvPr/>
        </p:nvCxnSpPr>
        <p:spPr>
          <a:xfrm rot="10800000" flipH="1">
            <a:off x="8189448" y="2724040"/>
            <a:ext cx="8541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17;p27">
            <a:extLst>
              <a:ext uri="{FF2B5EF4-FFF2-40B4-BE49-F238E27FC236}">
                <a16:creationId xmlns:a16="http://schemas.microsoft.com/office/drawing/2014/main" id="{ACE81493-1391-3484-73A8-7C049C1A0A84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8189448" y="3262240"/>
            <a:ext cx="854100" cy="1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518;p27">
            <a:extLst>
              <a:ext uri="{FF2B5EF4-FFF2-40B4-BE49-F238E27FC236}">
                <a16:creationId xmlns:a16="http://schemas.microsoft.com/office/drawing/2014/main" id="{07791B7D-30F5-AC6B-5C83-20787F97927A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8189448" y="3262240"/>
            <a:ext cx="854100" cy="5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519;p27">
            <a:extLst>
              <a:ext uri="{FF2B5EF4-FFF2-40B4-BE49-F238E27FC236}">
                <a16:creationId xmlns:a16="http://schemas.microsoft.com/office/drawing/2014/main" id="{7C0342B0-A87E-57D9-A703-61B529A9FF98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>
            <a:off x="9283750" y="2724013"/>
            <a:ext cx="6654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520;p27">
            <a:extLst>
              <a:ext uri="{FF2B5EF4-FFF2-40B4-BE49-F238E27FC236}">
                <a16:creationId xmlns:a16="http://schemas.microsoft.com/office/drawing/2014/main" id="{E0DAE7E8-1E3A-257A-786D-ADE370761DBA}"/>
              </a:ext>
            </a:extLst>
          </p:cNvPr>
          <p:cNvCxnSpPr>
            <a:stCxn id="15" idx="6"/>
            <a:endCxn id="19" idx="2"/>
          </p:cNvCxnSpPr>
          <p:nvPr/>
        </p:nvCxnSpPr>
        <p:spPr>
          <a:xfrm>
            <a:off x="9283750" y="2724013"/>
            <a:ext cx="665400" cy="7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521;p27">
            <a:extLst>
              <a:ext uri="{FF2B5EF4-FFF2-40B4-BE49-F238E27FC236}">
                <a16:creationId xmlns:a16="http://schemas.microsoft.com/office/drawing/2014/main" id="{5FF5ACFD-14A7-DDC7-9846-7F89DCE884B9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9283750" y="3090690"/>
            <a:ext cx="6654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522;p27">
            <a:extLst>
              <a:ext uri="{FF2B5EF4-FFF2-40B4-BE49-F238E27FC236}">
                <a16:creationId xmlns:a16="http://schemas.microsoft.com/office/drawing/2014/main" id="{E1394AB7-1EEF-1C54-D0BC-19E3F2BF52F6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9283750" y="3090690"/>
            <a:ext cx="6654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523;p27">
            <a:extLst>
              <a:ext uri="{FF2B5EF4-FFF2-40B4-BE49-F238E27FC236}">
                <a16:creationId xmlns:a16="http://schemas.microsoft.com/office/drawing/2014/main" id="{5103C370-B882-7BCC-EA8D-ADE1B432280F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rot="10800000" flipH="1">
            <a:off x="9283750" y="3097059"/>
            <a:ext cx="665400" cy="3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24;p27">
            <a:extLst>
              <a:ext uri="{FF2B5EF4-FFF2-40B4-BE49-F238E27FC236}">
                <a16:creationId xmlns:a16="http://schemas.microsoft.com/office/drawing/2014/main" id="{3B9E21B0-A811-3818-F409-7534A0F5F23C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rot="10800000" flipH="1">
            <a:off x="9283750" y="3447759"/>
            <a:ext cx="665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25;p27">
            <a:extLst>
              <a:ext uri="{FF2B5EF4-FFF2-40B4-BE49-F238E27FC236}">
                <a16:creationId xmlns:a16="http://schemas.microsoft.com/office/drawing/2014/main" id="{0EFB53E5-0D0E-BB50-62C8-AEADD7B9083E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rot="10800000" flipH="1">
            <a:off x="9283750" y="3447828"/>
            <a:ext cx="66540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26;p27">
            <a:extLst>
              <a:ext uri="{FF2B5EF4-FFF2-40B4-BE49-F238E27FC236}">
                <a16:creationId xmlns:a16="http://schemas.microsoft.com/office/drawing/2014/main" id="{BF36D4F4-6C59-B863-CC53-AB2DA7F200FA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 rot="10800000" flipH="1">
            <a:off x="9283750" y="3097128"/>
            <a:ext cx="665400" cy="7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" name="Google Shape;527;p27">
            <a:extLst>
              <a:ext uri="{FF2B5EF4-FFF2-40B4-BE49-F238E27FC236}">
                <a16:creationId xmlns:a16="http://schemas.microsoft.com/office/drawing/2014/main" id="{002ECC49-B919-5F58-52CB-DB1FD712B028}"/>
              </a:ext>
            </a:extLst>
          </p:cNvPr>
          <p:cNvSpPr/>
          <p:nvPr/>
        </p:nvSpPr>
        <p:spPr>
          <a:xfrm>
            <a:off x="10675720" y="3157085"/>
            <a:ext cx="240300" cy="2247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528;p27">
            <a:extLst>
              <a:ext uri="{FF2B5EF4-FFF2-40B4-BE49-F238E27FC236}">
                <a16:creationId xmlns:a16="http://schemas.microsoft.com/office/drawing/2014/main" id="{D52A09B6-92B8-674B-F11E-8DCC01663A9D}"/>
              </a:ext>
            </a:extLst>
          </p:cNvPr>
          <p:cNvCxnSpPr>
            <a:stCxn id="18" idx="6"/>
            <a:endCxn id="40" idx="2"/>
          </p:cNvCxnSpPr>
          <p:nvPr/>
        </p:nvCxnSpPr>
        <p:spPr>
          <a:xfrm>
            <a:off x="10189470" y="3097061"/>
            <a:ext cx="486300" cy="1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529;p27">
            <a:extLst>
              <a:ext uri="{FF2B5EF4-FFF2-40B4-BE49-F238E27FC236}">
                <a16:creationId xmlns:a16="http://schemas.microsoft.com/office/drawing/2014/main" id="{245683FC-A1EB-5313-FCC6-88605EBD8DCD}"/>
              </a:ext>
            </a:extLst>
          </p:cNvPr>
          <p:cNvCxnSpPr>
            <a:stCxn id="19" idx="6"/>
            <a:endCxn id="40" idx="2"/>
          </p:cNvCxnSpPr>
          <p:nvPr/>
        </p:nvCxnSpPr>
        <p:spPr>
          <a:xfrm rot="10800000" flipH="1">
            <a:off x="10189470" y="3269312"/>
            <a:ext cx="48630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3" name="Google Shape;530;p27" descr="W_2" title="MathEquation,#000000">
            <a:extLst>
              <a:ext uri="{FF2B5EF4-FFF2-40B4-BE49-F238E27FC236}">
                <a16:creationId xmlns:a16="http://schemas.microsoft.com/office/drawing/2014/main" id="{ED31A2A8-04FA-E1D7-BF86-E2BFC66C37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1915" y="3964560"/>
            <a:ext cx="320802" cy="22460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531;p27">
            <a:extLst>
              <a:ext uri="{FF2B5EF4-FFF2-40B4-BE49-F238E27FC236}">
                <a16:creationId xmlns:a16="http://schemas.microsoft.com/office/drawing/2014/main" id="{94532EC3-A236-E1C6-EF0A-E1160FBD8CA8}"/>
              </a:ext>
            </a:extLst>
          </p:cNvPr>
          <p:cNvSpPr/>
          <p:nvPr/>
        </p:nvSpPr>
        <p:spPr>
          <a:xfrm>
            <a:off x="9226618" y="2666147"/>
            <a:ext cx="774900" cy="1222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70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4600-4111-FE83-0A6B-3B2A18A5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6;p28">
            <a:extLst>
              <a:ext uri="{FF2B5EF4-FFF2-40B4-BE49-F238E27FC236}">
                <a16:creationId xmlns:a16="http://schemas.microsoft.com/office/drawing/2014/main" id="{D7197A16-3DCA-9CCF-6920-E334DE177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Forward Pass </a:t>
            </a:r>
            <a:endParaRPr dirty="0"/>
          </a:p>
        </p:txBody>
      </p:sp>
      <p:sp>
        <p:nvSpPr>
          <p:cNvPr id="3" name="Google Shape;537;p28">
            <a:extLst>
              <a:ext uri="{FF2B5EF4-FFF2-40B4-BE49-F238E27FC236}">
                <a16:creationId xmlns:a16="http://schemas.microsoft.com/office/drawing/2014/main" id="{45F5078B-7F0B-ABBE-9D39-72C029CA7747}"/>
              </a:ext>
            </a:extLst>
          </p:cNvPr>
          <p:cNvSpPr txBox="1">
            <a:spLocks/>
          </p:cNvSpPr>
          <p:nvPr/>
        </p:nvSpPr>
        <p:spPr>
          <a:xfrm>
            <a:off x="729449" y="1782132"/>
            <a:ext cx="9518521" cy="72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Propagate (part of) your input data  through the network to compute the </a:t>
            </a:r>
            <a:r>
              <a:rPr lang="en-GB" sz="1600" b="1" dirty="0"/>
              <a:t>predicted value</a:t>
            </a:r>
          </a:p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Compute the </a:t>
            </a:r>
            <a:r>
              <a:rPr lang="en-GB" sz="1600" b="1" dirty="0"/>
              <a:t>loss value</a:t>
            </a:r>
            <a:r>
              <a:rPr lang="en-GB" sz="1600" dirty="0"/>
              <a:t> between the prediction and the known ground-truth value</a:t>
            </a:r>
          </a:p>
        </p:txBody>
      </p:sp>
      <p:cxnSp>
        <p:nvCxnSpPr>
          <p:cNvPr id="4" name="Google Shape;538;p28">
            <a:extLst>
              <a:ext uri="{FF2B5EF4-FFF2-40B4-BE49-F238E27FC236}">
                <a16:creationId xmlns:a16="http://schemas.microsoft.com/office/drawing/2014/main" id="{E55223F5-205E-4120-ACFD-19F2ED4AB8D5}"/>
              </a:ext>
            </a:extLst>
          </p:cNvPr>
          <p:cNvCxnSpPr/>
          <p:nvPr/>
        </p:nvCxnSpPr>
        <p:spPr>
          <a:xfrm rot="10800000" flipH="1">
            <a:off x="3980443" y="3746572"/>
            <a:ext cx="3282300" cy="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" name="Google Shape;539;p28">
            <a:extLst>
              <a:ext uri="{FF2B5EF4-FFF2-40B4-BE49-F238E27FC236}">
                <a16:creationId xmlns:a16="http://schemas.microsoft.com/office/drawing/2014/main" id="{3CC596A0-6813-2C1B-FC92-1B7D54B1E842}"/>
              </a:ext>
            </a:extLst>
          </p:cNvPr>
          <p:cNvSpPr txBox="1"/>
          <p:nvPr/>
        </p:nvSpPr>
        <p:spPr>
          <a:xfrm>
            <a:off x="4944193" y="3346372"/>
            <a:ext cx="13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Forward Pass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Google Shape;540;p28">
            <a:extLst>
              <a:ext uri="{FF2B5EF4-FFF2-40B4-BE49-F238E27FC236}">
                <a16:creationId xmlns:a16="http://schemas.microsoft.com/office/drawing/2014/main" id="{D19E2644-9755-FEB8-A167-DF518EEA00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3618" y="4234372"/>
            <a:ext cx="1462382" cy="51431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541;p28">
            <a:extLst>
              <a:ext uri="{FF2B5EF4-FFF2-40B4-BE49-F238E27FC236}">
                <a16:creationId xmlns:a16="http://schemas.microsoft.com/office/drawing/2014/main" id="{0986F9FC-9452-005D-A8D7-04437C644C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8718" y="4374985"/>
            <a:ext cx="257600" cy="2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42;p28">
            <a:extLst>
              <a:ext uri="{FF2B5EF4-FFF2-40B4-BE49-F238E27FC236}">
                <a16:creationId xmlns:a16="http://schemas.microsoft.com/office/drawing/2014/main" id="{3918B44C-2D09-B5E2-EBA2-B11CEA3AEA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9668" y="3945797"/>
            <a:ext cx="1060400" cy="28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" name="Google Shape;543;p28">
            <a:extLst>
              <a:ext uri="{FF2B5EF4-FFF2-40B4-BE49-F238E27FC236}">
                <a16:creationId xmlns:a16="http://schemas.microsoft.com/office/drawing/2014/main" id="{2FCAFA20-C538-2525-FCA4-1C7E729E7CA0}"/>
              </a:ext>
            </a:extLst>
          </p:cNvPr>
          <p:cNvGrpSpPr/>
          <p:nvPr/>
        </p:nvGrpSpPr>
        <p:grpSpPr>
          <a:xfrm>
            <a:off x="3980436" y="3983819"/>
            <a:ext cx="437236" cy="1205466"/>
            <a:chOff x="2882975" y="2330725"/>
            <a:chExt cx="711300" cy="2003100"/>
          </a:xfrm>
        </p:grpSpPr>
        <p:sp>
          <p:nvSpPr>
            <p:cNvPr id="10" name="Google Shape;544;p28">
              <a:extLst>
                <a:ext uri="{FF2B5EF4-FFF2-40B4-BE49-F238E27FC236}">
                  <a16:creationId xmlns:a16="http://schemas.microsoft.com/office/drawing/2014/main" id="{83E748C6-EBF0-DF70-284E-B9299C226336}"/>
                </a:ext>
              </a:extLst>
            </p:cNvPr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45;p28">
              <a:extLst>
                <a:ext uri="{FF2B5EF4-FFF2-40B4-BE49-F238E27FC236}">
                  <a16:creationId xmlns:a16="http://schemas.microsoft.com/office/drawing/2014/main" id="{4377CC7E-F63A-C6CF-AA71-698EF60643FE}"/>
                </a:ext>
              </a:extLst>
            </p:cNvPr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46;p28">
              <a:extLst>
                <a:ext uri="{FF2B5EF4-FFF2-40B4-BE49-F238E27FC236}">
                  <a16:creationId xmlns:a16="http://schemas.microsoft.com/office/drawing/2014/main" id="{89FD5A55-A3D4-BD59-FDC7-6748DA79F683}"/>
                </a:ext>
              </a:extLst>
            </p:cNvPr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47;p28">
              <a:extLst>
                <a:ext uri="{FF2B5EF4-FFF2-40B4-BE49-F238E27FC236}">
                  <a16:creationId xmlns:a16="http://schemas.microsoft.com/office/drawing/2014/main" id="{15A470B1-54F0-4BE4-A2EC-30B937A5E764}"/>
                </a:ext>
              </a:extLst>
            </p:cNvPr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548;p28">
            <a:extLst>
              <a:ext uri="{FF2B5EF4-FFF2-40B4-BE49-F238E27FC236}">
                <a16:creationId xmlns:a16="http://schemas.microsoft.com/office/drawing/2014/main" id="{B916450C-4FA2-55B2-D79F-79B9F556A785}"/>
              </a:ext>
            </a:extLst>
          </p:cNvPr>
          <p:cNvGrpSpPr/>
          <p:nvPr/>
        </p:nvGrpSpPr>
        <p:grpSpPr>
          <a:xfrm>
            <a:off x="5050058" y="3819709"/>
            <a:ext cx="480388" cy="1515272"/>
            <a:chOff x="4080313" y="2040550"/>
            <a:chExt cx="781500" cy="2517900"/>
          </a:xfrm>
        </p:grpSpPr>
        <p:sp>
          <p:nvSpPr>
            <p:cNvPr id="15" name="Google Shape;549;p28">
              <a:extLst>
                <a:ext uri="{FF2B5EF4-FFF2-40B4-BE49-F238E27FC236}">
                  <a16:creationId xmlns:a16="http://schemas.microsoft.com/office/drawing/2014/main" id="{22FBE5A9-7B3A-6F97-CD42-BDBA21E6DB0C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50;p28">
              <a:extLst>
                <a:ext uri="{FF2B5EF4-FFF2-40B4-BE49-F238E27FC236}">
                  <a16:creationId xmlns:a16="http://schemas.microsoft.com/office/drawing/2014/main" id="{56D5783B-CC87-4F19-D91A-EE505682A087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51;p28">
              <a:extLst>
                <a:ext uri="{FF2B5EF4-FFF2-40B4-BE49-F238E27FC236}">
                  <a16:creationId xmlns:a16="http://schemas.microsoft.com/office/drawing/2014/main" id="{20C64E3A-E09C-D767-6858-1B22F003399B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52;p28">
              <a:extLst>
                <a:ext uri="{FF2B5EF4-FFF2-40B4-BE49-F238E27FC236}">
                  <a16:creationId xmlns:a16="http://schemas.microsoft.com/office/drawing/2014/main" id="{3EDBA116-9C6D-DE4A-65A7-AAC215F89A7F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53;p28">
              <a:extLst>
                <a:ext uri="{FF2B5EF4-FFF2-40B4-BE49-F238E27FC236}">
                  <a16:creationId xmlns:a16="http://schemas.microsoft.com/office/drawing/2014/main" id="{BFD890F5-1889-89D5-2414-E22D0C711902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554;p28">
            <a:extLst>
              <a:ext uri="{FF2B5EF4-FFF2-40B4-BE49-F238E27FC236}">
                <a16:creationId xmlns:a16="http://schemas.microsoft.com/office/drawing/2014/main" id="{4942842D-BC02-53AD-5799-A8D7863C0683}"/>
              </a:ext>
            </a:extLst>
          </p:cNvPr>
          <p:cNvGrpSpPr/>
          <p:nvPr/>
        </p:nvGrpSpPr>
        <p:grpSpPr>
          <a:xfrm>
            <a:off x="5977354" y="4185663"/>
            <a:ext cx="437236" cy="783363"/>
            <a:chOff x="5347850" y="2664525"/>
            <a:chExt cx="711300" cy="1301700"/>
          </a:xfrm>
        </p:grpSpPr>
        <p:sp>
          <p:nvSpPr>
            <p:cNvPr id="21" name="Google Shape;555;p28">
              <a:extLst>
                <a:ext uri="{FF2B5EF4-FFF2-40B4-BE49-F238E27FC236}">
                  <a16:creationId xmlns:a16="http://schemas.microsoft.com/office/drawing/2014/main" id="{14B3E48F-FE86-61E2-B14D-1CDF733A893A}"/>
                </a:ext>
              </a:extLst>
            </p:cNvPr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56;p28">
              <a:extLst>
                <a:ext uri="{FF2B5EF4-FFF2-40B4-BE49-F238E27FC236}">
                  <a16:creationId xmlns:a16="http://schemas.microsoft.com/office/drawing/2014/main" id="{2F756BCE-97B4-7FBB-E051-BB5E5CA29047}"/>
                </a:ext>
              </a:extLst>
            </p:cNvPr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57;p28">
              <a:extLst>
                <a:ext uri="{FF2B5EF4-FFF2-40B4-BE49-F238E27FC236}">
                  <a16:creationId xmlns:a16="http://schemas.microsoft.com/office/drawing/2014/main" id="{7EC72C17-E384-9333-5E01-0C3DA65EF178}"/>
                </a:ext>
              </a:extLst>
            </p:cNvPr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" name="Google Shape;558;p28">
            <a:extLst>
              <a:ext uri="{FF2B5EF4-FFF2-40B4-BE49-F238E27FC236}">
                <a16:creationId xmlns:a16="http://schemas.microsoft.com/office/drawing/2014/main" id="{733F8D24-36DC-6FBD-04ED-CFBD6748E8C3}"/>
              </a:ext>
            </a:extLst>
          </p:cNvPr>
          <p:cNvCxnSpPr>
            <a:stCxn id="11" idx="6"/>
            <a:endCxn id="19" idx="2"/>
          </p:cNvCxnSpPr>
          <p:nvPr/>
        </p:nvCxnSpPr>
        <p:spPr>
          <a:xfrm rot="10800000" flipH="1">
            <a:off x="4316093" y="4038048"/>
            <a:ext cx="854100" cy="1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559;p28">
            <a:extLst>
              <a:ext uri="{FF2B5EF4-FFF2-40B4-BE49-F238E27FC236}">
                <a16:creationId xmlns:a16="http://schemas.microsoft.com/office/drawing/2014/main" id="{B653A687-8BD1-199E-F106-14A93C3E6102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 rot="10800000" flipH="1">
            <a:off x="4316093" y="4404782"/>
            <a:ext cx="8541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560;p28">
            <a:extLst>
              <a:ext uri="{FF2B5EF4-FFF2-40B4-BE49-F238E27FC236}">
                <a16:creationId xmlns:a16="http://schemas.microsoft.com/office/drawing/2014/main" id="{920A6D0A-9888-7298-28E6-10A964AF6F0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 rot="10800000" flipH="1">
            <a:off x="4316093" y="4771523"/>
            <a:ext cx="854100" cy="1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561;p28">
            <a:extLst>
              <a:ext uri="{FF2B5EF4-FFF2-40B4-BE49-F238E27FC236}">
                <a16:creationId xmlns:a16="http://schemas.microsoft.com/office/drawing/2014/main" id="{869FD50E-1E50-0683-13DC-147F9C37BFB1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4316093" y="4967123"/>
            <a:ext cx="85410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562;p28">
            <a:extLst>
              <a:ext uri="{FF2B5EF4-FFF2-40B4-BE49-F238E27FC236}">
                <a16:creationId xmlns:a16="http://schemas.microsoft.com/office/drawing/2014/main" id="{D1BE4600-303E-1F58-A7AD-37E7DC0FAF1A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rot="10800000" flipH="1">
            <a:off x="4316093" y="4404923"/>
            <a:ext cx="854100" cy="5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563;p28">
            <a:extLst>
              <a:ext uri="{FF2B5EF4-FFF2-40B4-BE49-F238E27FC236}">
                <a16:creationId xmlns:a16="http://schemas.microsoft.com/office/drawing/2014/main" id="{DF64FC49-8598-4E5A-D271-6F1484E5A81F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rot="10800000" flipH="1">
            <a:off x="4316093" y="4038023"/>
            <a:ext cx="854100" cy="9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564;p28">
            <a:extLst>
              <a:ext uri="{FF2B5EF4-FFF2-40B4-BE49-F238E27FC236}">
                <a16:creationId xmlns:a16="http://schemas.microsoft.com/office/drawing/2014/main" id="{534568AD-8937-570E-07CA-20E91B5BE5E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4316093" y="4185648"/>
            <a:ext cx="8541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565;p28">
            <a:extLst>
              <a:ext uri="{FF2B5EF4-FFF2-40B4-BE49-F238E27FC236}">
                <a16:creationId xmlns:a16="http://schemas.microsoft.com/office/drawing/2014/main" id="{713818AA-8629-7515-1B2C-2E3880283A69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>
            <a:off x="4316093" y="4185648"/>
            <a:ext cx="854100" cy="5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566;p28">
            <a:extLst>
              <a:ext uri="{FF2B5EF4-FFF2-40B4-BE49-F238E27FC236}">
                <a16:creationId xmlns:a16="http://schemas.microsoft.com/office/drawing/2014/main" id="{DF8BE3AE-F0A0-AA8D-FAF5-AFE9A6201E1E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>
            <a:off x="4316093" y="4185648"/>
            <a:ext cx="854100" cy="9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567;p28">
            <a:extLst>
              <a:ext uri="{FF2B5EF4-FFF2-40B4-BE49-F238E27FC236}">
                <a16:creationId xmlns:a16="http://schemas.microsoft.com/office/drawing/2014/main" id="{9CD9408C-86A9-6601-434A-CDC9FF4549FC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rot="10800000" flipH="1">
            <a:off x="4316093" y="4038182"/>
            <a:ext cx="8541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568;p28">
            <a:extLst>
              <a:ext uri="{FF2B5EF4-FFF2-40B4-BE49-F238E27FC236}">
                <a16:creationId xmlns:a16="http://schemas.microsoft.com/office/drawing/2014/main" id="{6321560D-C17B-D5AD-A822-9283F5DADD5D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4316093" y="4576382"/>
            <a:ext cx="854100" cy="1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569;p28">
            <a:extLst>
              <a:ext uri="{FF2B5EF4-FFF2-40B4-BE49-F238E27FC236}">
                <a16:creationId xmlns:a16="http://schemas.microsoft.com/office/drawing/2014/main" id="{E0DBA96E-8A8C-F920-1EE9-4796FCC65893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4316093" y="4576382"/>
            <a:ext cx="854100" cy="5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570;p28">
            <a:extLst>
              <a:ext uri="{FF2B5EF4-FFF2-40B4-BE49-F238E27FC236}">
                <a16:creationId xmlns:a16="http://schemas.microsoft.com/office/drawing/2014/main" id="{2985C3AF-6DB8-DE20-15CB-33454E678DBB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>
            <a:off x="5410395" y="4038155"/>
            <a:ext cx="6654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571;p28">
            <a:extLst>
              <a:ext uri="{FF2B5EF4-FFF2-40B4-BE49-F238E27FC236}">
                <a16:creationId xmlns:a16="http://schemas.microsoft.com/office/drawing/2014/main" id="{4ADDE532-0786-61EB-9A45-B00B14588702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>
            <a:off x="5410395" y="4038155"/>
            <a:ext cx="665400" cy="7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572;p28">
            <a:extLst>
              <a:ext uri="{FF2B5EF4-FFF2-40B4-BE49-F238E27FC236}">
                <a16:creationId xmlns:a16="http://schemas.microsoft.com/office/drawing/2014/main" id="{33018F0F-5CAF-BBA9-49CD-8075B6AEA977}"/>
              </a:ext>
            </a:extLst>
          </p:cNvPr>
          <p:cNvCxnSpPr>
            <a:stCxn id="18" idx="6"/>
            <a:endCxn id="22" idx="2"/>
          </p:cNvCxnSpPr>
          <p:nvPr/>
        </p:nvCxnSpPr>
        <p:spPr>
          <a:xfrm>
            <a:off x="5410395" y="4404832"/>
            <a:ext cx="6654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573;p28">
            <a:extLst>
              <a:ext uri="{FF2B5EF4-FFF2-40B4-BE49-F238E27FC236}">
                <a16:creationId xmlns:a16="http://schemas.microsoft.com/office/drawing/2014/main" id="{8D2E7A28-6189-AF4E-0580-4B0B0826E780}"/>
              </a:ext>
            </a:extLst>
          </p:cNvPr>
          <p:cNvCxnSpPr>
            <a:stCxn id="18" idx="6"/>
            <a:endCxn id="23" idx="2"/>
          </p:cNvCxnSpPr>
          <p:nvPr/>
        </p:nvCxnSpPr>
        <p:spPr>
          <a:xfrm>
            <a:off x="5410395" y="4404832"/>
            <a:ext cx="6654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574;p28">
            <a:extLst>
              <a:ext uri="{FF2B5EF4-FFF2-40B4-BE49-F238E27FC236}">
                <a16:creationId xmlns:a16="http://schemas.microsoft.com/office/drawing/2014/main" id="{10686DE4-8737-8EB4-E954-10E4814545CE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 rot="10800000" flipH="1">
            <a:off x="5410395" y="4411201"/>
            <a:ext cx="665400" cy="3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575;p28">
            <a:extLst>
              <a:ext uri="{FF2B5EF4-FFF2-40B4-BE49-F238E27FC236}">
                <a16:creationId xmlns:a16="http://schemas.microsoft.com/office/drawing/2014/main" id="{8F3B9289-7246-9559-BA86-4E0629549D26}"/>
              </a:ext>
            </a:extLst>
          </p:cNvPr>
          <p:cNvCxnSpPr>
            <a:stCxn id="17" idx="6"/>
            <a:endCxn id="23" idx="2"/>
          </p:cNvCxnSpPr>
          <p:nvPr/>
        </p:nvCxnSpPr>
        <p:spPr>
          <a:xfrm rot="10800000" flipH="1">
            <a:off x="5410395" y="4761901"/>
            <a:ext cx="665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576;p28">
            <a:extLst>
              <a:ext uri="{FF2B5EF4-FFF2-40B4-BE49-F238E27FC236}">
                <a16:creationId xmlns:a16="http://schemas.microsoft.com/office/drawing/2014/main" id="{21C45E83-4AC8-E3B3-F634-102DD30852D9}"/>
              </a:ext>
            </a:extLst>
          </p:cNvPr>
          <p:cNvCxnSpPr>
            <a:stCxn id="16" idx="6"/>
            <a:endCxn id="23" idx="2"/>
          </p:cNvCxnSpPr>
          <p:nvPr/>
        </p:nvCxnSpPr>
        <p:spPr>
          <a:xfrm rot="10800000" flipH="1">
            <a:off x="5410395" y="4761970"/>
            <a:ext cx="66540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" name="Google Shape;577;p28">
            <a:extLst>
              <a:ext uri="{FF2B5EF4-FFF2-40B4-BE49-F238E27FC236}">
                <a16:creationId xmlns:a16="http://schemas.microsoft.com/office/drawing/2014/main" id="{167A265B-0F81-1E83-9305-BD2BE68B226C}"/>
              </a:ext>
            </a:extLst>
          </p:cNvPr>
          <p:cNvCxnSpPr>
            <a:stCxn id="16" idx="6"/>
            <a:endCxn id="22" idx="2"/>
          </p:cNvCxnSpPr>
          <p:nvPr/>
        </p:nvCxnSpPr>
        <p:spPr>
          <a:xfrm rot="10800000" flipH="1">
            <a:off x="5410395" y="4411270"/>
            <a:ext cx="665400" cy="7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Google Shape;578;p28">
            <a:extLst>
              <a:ext uri="{FF2B5EF4-FFF2-40B4-BE49-F238E27FC236}">
                <a16:creationId xmlns:a16="http://schemas.microsoft.com/office/drawing/2014/main" id="{78F52BD3-A714-4E17-04FD-F82835614DE8}"/>
              </a:ext>
            </a:extLst>
          </p:cNvPr>
          <p:cNvSpPr/>
          <p:nvPr/>
        </p:nvSpPr>
        <p:spPr>
          <a:xfrm>
            <a:off x="6802365" y="4471227"/>
            <a:ext cx="240300" cy="2247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579;p28">
            <a:extLst>
              <a:ext uri="{FF2B5EF4-FFF2-40B4-BE49-F238E27FC236}">
                <a16:creationId xmlns:a16="http://schemas.microsoft.com/office/drawing/2014/main" id="{360EACDB-D510-A1DB-A1AD-33C5B47BC269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>
            <a:off x="6316115" y="4411203"/>
            <a:ext cx="486300" cy="1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580;p28">
            <a:extLst>
              <a:ext uri="{FF2B5EF4-FFF2-40B4-BE49-F238E27FC236}">
                <a16:creationId xmlns:a16="http://schemas.microsoft.com/office/drawing/2014/main" id="{9D0F1EF4-0DC6-85C3-1987-F729CBD7D9A5}"/>
              </a:ext>
            </a:extLst>
          </p:cNvPr>
          <p:cNvCxnSpPr>
            <a:stCxn id="23" idx="6"/>
            <a:endCxn id="44" idx="2"/>
          </p:cNvCxnSpPr>
          <p:nvPr/>
        </p:nvCxnSpPr>
        <p:spPr>
          <a:xfrm rot="10800000" flipH="1">
            <a:off x="6316115" y="4583454"/>
            <a:ext cx="48630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4308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63D80-CE6E-B775-6286-28EC816E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85;p29">
            <a:extLst>
              <a:ext uri="{FF2B5EF4-FFF2-40B4-BE49-F238E27FC236}">
                <a16:creationId xmlns:a16="http://schemas.microsoft.com/office/drawing/2014/main" id="{78DFA445-5DE6-78BA-AF07-7CA064A4044A}"/>
              </a:ext>
            </a:extLst>
          </p:cNvPr>
          <p:cNvGrpSpPr/>
          <p:nvPr/>
        </p:nvGrpSpPr>
        <p:grpSpPr>
          <a:xfrm>
            <a:off x="4092371" y="4009746"/>
            <a:ext cx="437236" cy="1205466"/>
            <a:chOff x="2882975" y="2330725"/>
            <a:chExt cx="711300" cy="2003100"/>
          </a:xfrm>
        </p:grpSpPr>
        <p:sp>
          <p:nvSpPr>
            <p:cNvPr id="3" name="Google Shape;586;p29">
              <a:extLst>
                <a:ext uri="{FF2B5EF4-FFF2-40B4-BE49-F238E27FC236}">
                  <a16:creationId xmlns:a16="http://schemas.microsoft.com/office/drawing/2014/main" id="{A3C66ECF-BC38-DBA4-EC11-80C0BF508EA4}"/>
                </a:ext>
              </a:extLst>
            </p:cNvPr>
            <p:cNvSpPr/>
            <p:nvPr/>
          </p:nvSpPr>
          <p:spPr>
            <a:xfrm>
              <a:off x="2882975" y="2330725"/>
              <a:ext cx="711300" cy="2003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587;p29">
              <a:extLst>
                <a:ext uri="{FF2B5EF4-FFF2-40B4-BE49-F238E27FC236}">
                  <a16:creationId xmlns:a16="http://schemas.microsoft.com/office/drawing/2014/main" id="{1D4FF233-77CA-DE8B-0125-2FD0F00A34EC}"/>
                </a:ext>
              </a:extLst>
            </p:cNvPr>
            <p:cNvSpPr/>
            <p:nvPr/>
          </p:nvSpPr>
          <p:spPr>
            <a:xfrm>
              <a:off x="3038125" y="2479500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588;p29">
              <a:extLst>
                <a:ext uri="{FF2B5EF4-FFF2-40B4-BE49-F238E27FC236}">
                  <a16:creationId xmlns:a16="http://schemas.microsoft.com/office/drawing/2014/main" id="{7493C4A7-82B5-8922-2453-258C7A752D16}"/>
                </a:ext>
              </a:extLst>
            </p:cNvPr>
            <p:cNvSpPr/>
            <p:nvPr/>
          </p:nvSpPr>
          <p:spPr>
            <a:xfrm>
              <a:off x="3038125" y="3128775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89;p29">
              <a:extLst>
                <a:ext uri="{FF2B5EF4-FFF2-40B4-BE49-F238E27FC236}">
                  <a16:creationId xmlns:a16="http://schemas.microsoft.com/office/drawing/2014/main" id="{B240A05B-F644-41FC-9DCF-9DDEE24213C2}"/>
                </a:ext>
              </a:extLst>
            </p:cNvPr>
            <p:cNvSpPr/>
            <p:nvPr/>
          </p:nvSpPr>
          <p:spPr>
            <a:xfrm>
              <a:off x="3038125" y="3778063"/>
              <a:ext cx="390900" cy="3732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590;p29">
            <a:extLst>
              <a:ext uri="{FF2B5EF4-FFF2-40B4-BE49-F238E27FC236}">
                <a16:creationId xmlns:a16="http://schemas.microsoft.com/office/drawing/2014/main" id="{61B50D26-602B-EB92-83C4-4DC91889F62B}"/>
              </a:ext>
            </a:extLst>
          </p:cNvPr>
          <p:cNvGrpSpPr/>
          <p:nvPr/>
        </p:nvGrpSpPr>
        <p:grpSpPr>
          <a:xfrm>
            <a:off x="5161993" y="3845636"/>
            <a:ext cx="480388" cy="1515272"/>
            <a:chOff x="4080313" y="2040550"/>
            <a:chExt cx="781500" cy="2517900"/>
          </a:xfrm>
        </p:grpSpPr>
        <p:sp>
          <p:nvSpPr>
            <p:cNvPr id="8" name="Google Shape;591;p29">
              <a:extLst>
                <a:ext uri="{FF2B5EF4-FFF2-40B4-BE49-F238E27FC236}">
                  <a16:creationId xmlns:a16="http://schemas.microsoft.com/office/drawing/2014/main" id="{4E7399A1-826A-D796-90FB-F267D40CDD2E}"/>
                </a:ext>
              </a:extLst>
            </p:cNvPr>
            <p:cNvSpPr/>
            <p:nvPr/>
          </p:nvSpPr>
          <p:spPr>
            <a:xfrm>
              <a:off x="4080313" y="2040550"/>
              <a:ext cx="781500" cy="2517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92;p29">
              <a:extLst>
                <a:ext uri="{FF2B5EF4-FFF2-40B4-BE49-F238E27FC236}">
                  <a16:creationId xmlns:a16="http://schemas.microsoft.com/office/drawing/2014/main" id="{75136FB2-D699-665D-FA38-5DCFAD14C481}"/>
                </a:ext>
              </a:extLst>
            </p:cNvPr>
            <p:cNvSpPr/>
            <p:nvPr/>
          </p:nvSpPr>
          <p:spPr>
            <a:xfrm>
              <a:off x="4275613" y="4044813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93;p29">
              <a:extLst>
                <a:ext uri="{FF2B5EF4-FFF2-40B4-BE49-F238E27FC236}">
                  <a16:creationId xmlns:a16="http://schemas.microsoft.com/office/drawing/2014/main" id="{80D1D17C-7B7D-B334-A3FE-B142E2B90ED2}"/>
                </a:ext>
              </a:extLst>
            </p:cNvPr>
            <p:cNvSpPr/>
            <p:nvPr/>
          </p:nvSpPr>
          <p:spPr>
            <a:xfrm>
              <a:off x="4275613" y="3435525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94;p29">
              <a:extLst>
                <a:ext uri="{FF2B5EF4-FFF2-40B4-BE49-F238E27FC236}">
                  <a16:creationId xmlns:a16="http://schemas.microsoft.com/office/drawing/2014/main" id="{5B2515A8-993D-A402-5D50-39763F544132}"/>
                </a:ext>
              </a:extLst>
            </p:cNvPr>
            <p:cNvSpPr/>
            <p:nvPr/>
          </p:nvSpPr>
          <p:spPr>
            <a:xfrm>
              <a:off x="4275613" y="28262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95;p29">
              <a:extLst>
                <a:ext uri="{FF2B5EF4-FFF2-40B4-BE49-F238E27FC236}">
                  <a16:creationId xmlns:a16="http://schemas.microsoft.com/office/drawing/2014/main" id="{6A0B94FA-DDCF-EA44-578A-BE04284294C7}"/>
                </a:ext>
              </a:extLst>
            </p:cNvPr>
            <p:cNvSpPr/>
            <p:nvPr/>
          </p:nvSpPr>
          <p:spPr>
            <a:xfrm>
              <a:off x="4275613" y="2216938"/>
              <a:ext cx="390900" cy="3732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596;p29">
            <a:extLst>
              <a:ext uri="{FF2B5EF4-FFF2-40B4-BE49-F238E27FC236}">
                <a16:creationId xmlns:a16="http://schemas.microsoft.com/office/drawing/2014/main" id="{5CA79FB0-CA31-621F-8A23-B988D0C19B28}"/>
              </a:ext>
            </a:extLst>
          </p:cNvPr>
          <p:cNvGrpSpPr/>
          <p:nvPr/>
        </p:nvGrpSpPr>
        <p:grpSpPr>
          <a:xfrm>
            <a:off x="6089289" y="4211590"/>
            <a:ext cx="437236" cy="783363"/>
            <a:chOff x="5347850" y="2664525"/>
            <a:chExt cx="711300" cy="1301700"/>
          </a:xfrm>
        </p:grpSpPr>
        <p:sp>
          <p:nvSpPr>
            <p:cNvPr id="14" name="Google Shape;597;p29">
              <a:extLst>
                <a:ext uri="{FF2B5EF4-FFF2-40B4-BE49-F238E27FC236}">
                  <a16:creationId xmlns:a16="http://schemas.microsoft.com/office/drawing/2014/main" id="{AA13C2A8-81EB-324D-097D-37DA75E5FE08}"/>
                </a:ext>
              </a:extLst>
            </p:cNvPr>
            <p:cNvSpPr/>
            <p:nvPr/>
          </p:nvSpPr>
          <p:spPr>
            <a:xfrm>
              <a:off x="5347850" y="2664525"/>
              <a:ext cx="711300" cy="13017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98;p29">
              <a:extLst>
                <a:ext uri="{FF2B5EF4-FFF2-40B4-BE49-F238E27FC236}">
                  <a16:creationId xmlns:a16="http://schemas.microsoft.com/office/drawing/2014/main" id="{706C6B47-6FB2-FCC3-ED66-21B9AC158B9A}"/>
                </a:ext>
              </a:extLst>
            </p:cNvPr>
            <p:cNvSpPr/>
            <p:nvPr/>
          </p:nvSpPr>
          <p:spPr>
            <a:xfrm>
              <a:off x="5508050" y="2852700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99;p29">
              <a:extLst>
                <a:ext uri="{FF2B5EF4-FFF2-40B4-BE49-F238E27FC236}">
                  <a16:creationId xmlns:a16="http://schemas.microsoft.com/office/drawing/2014/main" id="{0594C3EE-8E19-04AC-00FA-524FF8050D5E}"/>
                </a:ext>
              </a:extLst>
            </p:cNvPr>
            <p:cNvSpPr/>
            <p:nvPr/>
          </p:nvSpPr>
          <p:spPr>
            <a:xfrm>
              <a:off x="5508050" y="3435538"/>
              <a:ext cx="390900" cy="373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" name="Google Shape;600;p29">
            <a:extLst>
              <a:ext uri="{FF2B5EF4-FFF2-40B4-BE49-F238E27FC236}">
                <a16:creationId xmlns:a16="http://schemas.microsoft.com/office/drawing/2014/main" id="{B258D3BD-1043-EF24-40BE-D7BE80CFA7C5}"/>
              </a:ext>
            </a:extLst>
          </p:cNvPr>
          <p:cNvCxnSpPr>
            <a:stCxn id="4" idx="6"/>
            <a:endCxn id="12" idx="2"/>
          </p:cNvCxnSpPr>
          <p:nvPr/>
        </p:nvCxnSpPr>
        <p:spPr>
          <a:xfrm rot="10800000" flipH="1">
            <a:off x="4428028" y="4063975"/>
            <a:ext cx="854100" cy="1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601;p29">
            <a:extLst>
              <a:ext uri="{FF2B5EF4-FFF2-40B4-BE49-F238E27FC236}">
                <a16:creationId xmlns:a16="http://schemas.microsoft.com/office/drawing/2014/main" id="{99254D34-17D4-A0C6-B8F5-D43579EECA63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rot="10800000" flipH="1">
            <a:off x="4428028" y="4430709"/>
            <a:ext cx="85410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602;p29">
            <a:extLst>
              <a:ext uri="{FF2B5EF4-FFF2-40B4-BE49-F238E27FC236}">
                <a16:creationId xmlns:a16="http://schemas.microsoft.com/office/drawing/2014/main" id="{DCD83135-C7E1-1F1A-8107-472C8AB20C77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rot="10800000" flipH="1">
            <a:off x="4428028" y="4797450"/>
            <a:ext cx="854100" cy="1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603;p29">
            <a:extLst>
              <a:ext uri="{FF2B5EF4-FFF2-40B4-BE49-F238E27FC236}">
                <a16:creationId xmlns:a16="http://schemas.microsoft.com/office/drawing/2014/main" id="{BE68BE2E-654B-04F5-FFF7-6949550D3C84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4428028" y="4993050"/>
            <a:ext cx="854100" cy="17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604;p29">
            <a:extLst>
              <a:ext uri="{FF2B5EF4-FFF2-40B4-BE49-F238E27FC236}">
                <a16:creationId xmlns:a16="http://schemas.microsoft.com/office/drawing/2014/main" id="{DA076A69-00FF-5CAA-6BC4-ED9261489B64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rot="10800000" flipH="1">
            <a:off x="4428028" y="4430850"/>
            <a:ext cx="854100" cy="5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605;p29">
            <a:extLst>
              <a:ext uri="{FF2B5EF4-FFF2-40B4-BE49-F238E27FC236}">
                <a16:creationId xmlns:a16="http://schemas.microsoft.com/office/drawing/2014/main" id="{54DE0A52-0633-115F-8CC8-A28C2296E2EB}"/>
              </a:ext>
            </a:extLst>
          </p:cNvPr>
          <p:cNvCxnSpPr>
            <a:stCxn id="6" idx="6"/>
            <a:endCxn id="12" idx="2"/>
          </p:cNvCxnSpPr>
          <p:nvPr/>
        </p:nvCxnSpPr>
        <p:spPr>
          <a:xfrm rot="10800000" flipH="1">
            <a:off x="4428028" y="4063950"/>
            <a:ext cx="854100" cy="9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606;p29">
            <a:extLst>
              <a:ext uri="{FF2B5EF4-FFF2-40B4-BE49-F238E27FC236}">
                <a16:creationId xmlns:a16="http://schemas.microsoft.com/office/drawing/2014/main" id="{CF9717CF-8388-B738-F7B2-B84F6537B895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4428028" y="4211575"/>
            <a:ext cx="854100" cy="21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607;p29">
            <a:extLst>
              <a:ext uri="{FF2B5EF4-FFF2-40B4-BE49-F238E27FC236}">
                <a16:creationId xmlns:a16="http://schemas.microsoft.com/office/drawing/2014/main" id="{01A5A4B0-4A30-C6F4-9EF3-AACDAA1B92D1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4428028" y="4211575"/>
            <a:ext cx="854100" cy="5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608;p29">
            <a:extLst>
              <a:ext uri="{FF2B5EF4-FFF2-40B4-BE49-F238E27FC236}">
                <a16:creationId xmlns:a16="http://schemas.microsoft.com/office/drawing/2014/main" id="{BD3132EE-3C09-E1B0-EB1B-F2AB7F254AB0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4428028" y="4211575"/>
            <a:ext cx="854100" cy="9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609;p29">
            <a:extLst>
              <a:ext uri="{FF2B5EF4-FFF2-40B4-BE49-F238E27FC236}">
                <a16:creationId xmlns:a16="http://schemas.microsoft.com/office/drawing/2014/main" id="{F626E78C-6BE5-C8BE-C5A5-F653017DDC51}"/>
              </a:ext>
            </a:extLst>
          </p:cNvPr>
          <p:cNvCxnSpPr>
            <a:stCxn id="5" idx="6"/>
            <a:endCxn id="12" idx="2"/>
          </p:cNvCxnSpPr>
          <p:nvPr/>
        </p:nvCxnSpPr>
        <p:spPr>
          <a:xfrm rot="10800000" flipH="1">
            <a:off x="4428028" y="4064109"/>
            <a:ext cx="8541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610;p29">
            <a:extLst>
              <a:ext uri="{FF2B5EF4-FFF2-40B4-BE49-F238E27FC236}">
                <a16:creationId xmlns:a16="http://schemas.microsoft.com/office/drawing/2014/main" id="{CB4D9AE6-4131-1BA4-B755-9A326B1FF5B6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4428028" y="4602309"/>
            <a:ext cx="854100" cy="19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611;p29">
            <a:extLst>
              <a:ext uri="{FF2B5EF4-FFF2-40B4-BE49-F238E27FC236}">
                <a16:creationId xmlns:a16="http://schemas.microsoft.com/office/drawing/2014/main" id="{D6BA11D6-B4F2-3282-1163-D93A77A4E016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4428028" y="4602309"/>
            <a:ext cx="854100" cy="5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612;p29">
            <a:extLst>
              <a:ext uri="{FF2B5EF4-FFF2-40B4-BE49-F238E27FC236}">
                <a16:creationId xmlns:a16="http://schemas.microsoft.com/office/drawing/2014/main" id="{3AE3D1C2-686B-7AA7-AC25-EB1238D49D15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>
            <a:off x="5522330" y="4064082"/>
            <a:ext cx="665400" cy="37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613;p29">
            <a:extLst>
              <a:ext uri="{FF2B5EF4-FFF2-40B4-BE49-F238E27FC236}">
                <a16:creationId xmlns:a16="http://schemas.microsoft.com/office/drawing/2014/main" id="{B523BF01-2AF1-C025-098C-F5CE31D5FC58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5522330" y="4064082"/>
            <a:ext cx="665400" cy="7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614;p29">
            <a:extLst>
              <a:ext uri="{FF2B5EF4-FFF2-40B4-BE49-F238E27FC236}">
                <a16:creationId xmlns:a16="http://schemas.microsoft.com/office/drawing/2014/main" id="{F5B794AB-A34E-7B77-E4D4-003AC2C25CAD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5522330" y="4430759"/>
            <a:ext cx="6654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615;p29">
            <a:extLst>
              <a:ext uri="{FF2B5EF4-FFF2-40B4-BE49-F238E27FC236}">
                <a16:creationId xmlns:a16="http://schemas.microsoft.com/office/drawing/2014/main" id="{DFF0F862-21F5-FA3D-D2A9-E1D6D665EC8D}"/>
              </a:ext>
            </a:extLst>
          </p:cNvPr>
          <p:cNvCxnSpPr>
            <a:stCxn id="11" idx="6"/>
            <a:endCxn id="16" idx="2"/>
          </p:cNvCxnSpPr>
          <p:nvPr/>
        </p:nvCxnSpPr>
        <p:spPr>
          <a:xfrm>
            <a:off x="5522330" y="4430759"/>
            <a:ext cx="6654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16;p29">
            <a:extLst>
              <a:ext uri="{FF2B5EF4-FFF2-40B4-BE49-F238E27FC236}">
                <a16:creationId xmlns:a16="http://schemas.microsoft.com/office/drawing/2014/main" id="{8B52563F-0003-4E24-F7FE-11002B187793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 rot="10800000" flipH="1">
            <a:off x="5522330" y="4437128"/>
            <a:ext cx="665400" cy="3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617;p29">
            <a:extLst>
              <a:ext uri="{FF2B5EF4-FFF2-40B4-BE49-F238E27FC236}">
                <a16:creationId xmlns:a16="http://schemas.microsoft.com/office/drawing/2014/main" id="{EDF50395-2F57-B3C2-B579-992CCF7817A2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 rot="10800000" flipH="1">
            <a:off x="5522330" y="4787828"/>
            <a:ext cx="665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618;p29">
            <a:extLst>
              <a:ext uri="{FF2B5EF4-FFF2-40B4-BE49-F238E27FC236}">
                <a16:creationId xmlns:a16="http://schemas.microsoft.com/office/drawing/2014/main" id="{2974E518-0D6B-7ABB-918F-C970CC81AFCC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rot="10800000" flipH="1">
            <a:off x="5522330" y="4787897"/>
            <a:ext cx="665400" cy="3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619;p29">
            <a:extLst>
              <a:ext uri="{FF2B5EF4-FFF2-40B4-BE49-F238E27FC236}">
                <a16:creationId xmlns:a16="http://schemas.microsoft.com/office/drawing/2014/main" id="{32B17421-ECE5-04DB-E578-31A257BE38CC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rot="10800000" flipH="1">
            <a:off x="5522330" y="4437197"/>
            <a:ext cx="665400" cy="72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Google Shape;620;p29">
            <a:extLst>
              <a:ext uri="{FF2B5EF4-FFF2-40B4-BE49-F238E27FC236}">
                <a16:creationId xmlns:a16="http://schemas.microsoft.com/office/drawing/2014/main" id="{5C270C94-DE91-58B6-30E5-1F056A8BD165}"/>
              </a:ext>
            </a:extLst>
          </p:cNvPr>
          <p:cNvSpPr/>
          <p:nvPr/>
        </p:nvSpPr>
        <p:spPr>
          <a:xfrm>
            <a:off x="6914300" y="4497154"/>
            <a:ext cx="240300" cy="2247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621;p29">
            <a:extLst>
              <a:ext uri="{FF2B5EF4-FFF2-40B4-BE49-F238E27FC236}">
                <a16:creationId xmlns:a16="http://schemas.microsoft.com/office/drawing/2014/main" id="{1F0682B3-0C10-F0C3-F184-C21E28E790FA}"/>
              </a:ext>
            </a:extLst>
          </p:cNvPr>
          <p:cNvCxnSpPr>
            <a:stCxn id="15" idx="6"/>
            <a:endCxn id="37" idx="2"/>
          </p:cNvCxnSpPr>
          <p:nvPr/>
        </p:nvCxnSpPr>
        <p:spPr>
          <a:xfrm>
            <a:off x="6428050" y="4437130"/>
            <a:ext cx="486300" cy="1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622;p29">
            <a:extLst>
              <a:ext uri="{FF2B5EF4-FFF2-40B4-BE49-F238E27FC236}">
                <a16:creationId xmlns:a16="http://schemas.microsoft.com/office/drawing/2014/main" id="{815D6D94-7ECF-3C2F-5DDC-00ADB5BA8553}"/>
              </a:ext>
            </a:extLst>
          </p:cNvPr>
          <p:cNvCxnSpPr>
            <a:stCxn id="16" idx="6"/>
            <a:endCxn id="37" idx="2"/>
          </p:cNvCxnSpPr>
          <p:nvPr/>
        </p:nvCxnSpPr>
        <p:spPr>
          <a:xfrm rot="10800000" flipH="1">
            <a:off x="6428050" y="4609381"/>
            <a:ext cx="48630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0" name="Google Shape;623;p29">
            <a:extLst>
              <a:ext uri="{FF2B5EF4-FFF2-40B4-BE49-F238E27FC236}">
                <a16:creationId xmlns:a16="http://schemas.microsoft.com/office/drawing/2014/main" id="{FD334DEA-77E0-F006-9C6C-3C49410E2F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8353" y="4333424"/>
            <a:ext cx="1462382" cy="5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624;p29">
            <a:extLst>
              <a:ext uri="{FF2B5EF4-FFF2-40B4-BE49-F238E27FC236}">
                <a16:creationId xmlns:a16="http://schemas.microsoft.com/office/drawing/2014/main" id="{8D2FECF5-7FE5-7D0B-F6F6-96259CD52F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453" y="4474037"/>
            <a:ext cx="257600" cy="2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25;p29">
            <a:extLst>
              <a:ext uri="{FF2B5EF4-FFF2-40B4-BE49-F238E27FC236}">
                <a16:creationId xmlns:a16="http://schemas.microsoft.com/office/drawing/2014/main" id="{C986A3B5-89B9-9F4A-2BBD-431C98A237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4403" y="4044849"/>
            <a:ext cx="1060400" cy="2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626;p29">
            <a:extLst>
              <a:ext uri="{FF2B5EF4-FFF2-40B4-BE49-F238E27FC236}">
                <a16:creationId xmlns:a16="http://schemas.microsoft.com/office/drawing/2014/main" id="{35C3D686-0598-BA63-CBD3-46DD12E59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Backward Pass </a:t>
            </a:r>
            <a:endParaRPr dirty="0"/>
          </a:p>
        </p:txBody>
      </p:sp>
      <p:sp>
        <p:nvSpPr>
          <p:cNvPr id="44" name="Google Shape;627;p29">
            <a:extLst>
              <a:ext uri="{FF2B5EF4-FFF2-40B4-BE49-F238E27FC236}">
                <a16:creationId xmlns:a16="http://schemas.microsoft.com/office/drawing/2014/main" id="{E5AE7A03-4F34-0B26-2CCD-8F9891627AD7}"/>
              </a:ext>
            </a:extLst>
          </p:cNvPr>
          <p:cNvSpPr txBox="1">
            <a:spLocks/>
          </p:cNvSpPr>
          <p:nvPr/>
        </p:nvSpPr>
        <p:spPr>
          <a:xfrm>
            <a:off x="729449" y="1642788"/>
            <a:ext cx="9630033" cy="952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Given the loss, compute the derivatives with respect to each layer of neurons  (back-propagation)</a:t>
            </a:r>
          </a:p>
          <a:p>
            <a:pPr marL="457200" indent="-311150">
              <a:lnSpc>
                <a:spcPct val="115000"/>
              </a:lnSpc>
              <a:spcBef>
                <a:spcPts val="0"/>
              </a:spcBef>
              <a:buSzPts val="1300"/>
              <a:buFont typeface="Arial" panose="020B0604020202020204" pitchFamily="34" charset="0"/>
              <a:buChar char="●"/>
            </a:pPr>
            <a:r>
              <a:rPr lang="en-GB" sz="1600" dirty="0"/>
              <a:t>Update the weights of each layer based on the computed gradients</a:t>
            </a:r>
          </a:p>
        </p:txBody>
      </p:sp>
      <p:sp>
        <p:nvSpPr>
          <p:cNvPr id="45" name="Google Shape;628;p29">
            <a:extLst>
              <a:ext uri="{FF2B5EF4-FFF2-40B4-BE49-F238E27FC236}">
                <a16:creationId xmlns:a16="http://schemas.microsoft.com/office/drawing/2014/main" id="{F76757A4-ED56-461C-8CC3-076B42592AB6}"/>
              </a:ext>
            </a:extLst>
          </p:cNvPr>
          <p:cNvSpPr txBox="1"/>
          <p:nvPr/>
        </p:nvSpPr>
        <p:spPr>
          <a:xfrm>
            <a:off x="5058928" y="3445424"/>
            <a:ext cx="13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Backward Pass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" name="Google Shape;629;p29">
            <a:extLst>
              <a:ext uri="{FF2B5EF4-FFF2-40B4-BE49-F238E27FC236}">
                <a16:creationId xmlns:a16="http://schemas.microsoft.com/office/drawing/2014/main" id="{9683AB04-4022-8F1C-046C-30E9AFDBF4CF}"/>
              </a:ext>
            </a:extLst>
          </p:cNvPr>
          <p:cNvCxnSpPr/>
          <p:nvPr/>
        </p:nvCxnSpPr>
        <p:spPr>
          <a:xfrm flipH="1">
            <a:off x="4092378" y="3740449"/>
            <a:ext cx="32049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" name="Google Shape;630;p29">
            <a:extLst>
              <a:ext uri="{FF2B5EF4-FFF2-40B4-BE49-F238E27FC236}">
                <a16:creationId xmlns:a16="http://schemas.microsoft.com/office/drawing/2014/main" id="{1E14601B-7541-107E-0BFF-9F0122AA11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9228" y="5063828"/>
            <a:ext cx="663936" cy="25677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" name="Google Shape;631;p29">
            <a:extLst>
              <a:ext uri="{FF2B5EF4-FFF2-40B4-BE49-F238E27FC236}">
                <a16:creationId xmlns:a16="http://schemas.microsoft.com/office/drawing/2014/main" id="{56482287-5914-61FB-E77C-72D79B70C8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6246" y="5454974"/>
            <a:ext cx="890556" cy="2567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" name="Google Shape;632;p29">
            <a:extLst>
              <a:ext uri="{FF2B5EF4-FFF2-40B4-BE49-F238E27FC236}">
                <a16:creationId xmlns:a16="http://schemas.microsoft.com/office/drawing/2014/main" id="{3CDB540B-2F3D-97AB-987F-55F0E7A8F1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09802" y="5454962"/>
            <a:ext cx="890550" cy="2567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888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CC0D-F652-6BC6-A152-04136B227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7;p30">
            <a:extLst>
              <a:ext uri="{FF2B5EF4-FFF2-40B4-BE49-F238E27FC236}">
                <a16:creationId xmlns:a16="http://schemas.microsoft.com/office/drawing/2014/main" id="{D8809BB5-EF15-C235-CF7D-1515BBAAD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3" name="Google Shape;638;p30">
            <a:extLst>
              <a:ext uri="{FF2B5EF4-FFF2-40B4-BE49-F238E27FC236}">
                <a16:creationId xmlns:a16="http://schemas.microsoft.com/office/drawing/2014/main" id="{CAD29D68-DF81-5EC0-BDDD-C31484FCB4EE}"/>
              </a:ext>
            </a:extLst>
          </p:cNvPr>
          <p:cNvSpPr txBox="1">
            <a:spLocks/>
          </p:cNvSpPr>
          <p:nvPr/>
        </p:nvSpPr>
        <p:spPr>
          <a:xfrm>
            <a:off x="729449" y="1870306"/>
            <a:ext cx="6429633" cy="38948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GB" sz="1600" dirty="0"/>
              <a:t>Deep learning libraries implement the forward and backward passes automatically for you! </a:t>
            </a:r>
            <a:br>
              <a:rPr lang="en-GB" sz="1600" dirty="0"/>
            </a:br>
            <a:endParaRPr lang="en-GB" sz="1600" dirty="0"/>
          </a:p>
          <a:p>
            <a:pPr>
              <a:lnSpc>
                <a:spcPct val="115000"/>
              </a:lnSpc>
              <a:spcBef>
                <a:spcPts val="0"/>
              </a:spcBef>
              <a:buSzPts val="1300"/>
            </a:pPr>
            <a:r>
              <a:rPr lang="en-GB" sz="1600" dirty="0"/>
              <a:t>We just need to design </a:t>
            </a:r>
            <a:r>
              <a:rPr lang="en-GB" sz="1600" b="1" dirty="0"/>
              <a:t>an architecture</a:t>
            </a:r>
            <a:r>
              <a:rPr lang="en-GB" sz="1600" dirty="0"/>
              <a:t>, choose </a:t>
            </a:r>
            <a:r>
              <a:rPr lang="en-GB" sz="1600" b="1" dirty="0"/>
              <a:t>the hyperparameters </a:t>
            </a:r>
            <a:r>
              <a:rPr lang="en-GB" sz="1600" dirty="0"/>
              <a:t>(such as the learning rate), and implement the</a:t>
            </a:r>
            <a:r>
              <a:rPr lang="en-GB" sz="1600" b="1" dirty="0"/>
              <a:t> training loop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300"/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4" name="Google Shape;639;p30">
            <a:extLst>
              <a:ext uri="{FF2B5EF4-FFF2-40B4-BE49-F238E27FC236}">
                <a16:creationId xmlns:a16="http://schemas.microsoft.com/office/drawing/2014/main" id="{D4ADD21A-3402-E204-F78A-2FB0FD61BA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6051" y="536615"/>
            <a:ext cx="3132934" cy="160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A7703-0A5D-8B2F-3892-57A51C99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50" y="2271320"/>
            <a:ext cx="1835410" cy="1062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58D01-DE59-4E7F-0B79-95A4148DF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81" y="3524486"/>
            <a:ext cx="3723948" cy="23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6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5AB7-E253-F238-4678-06A763CFC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4;p31">
            <a:extLst>
              <a:ext uri="{FF2B5EF4-FFF2-40B4-BE49-F238E27FC236}">
                <a16:creationId xmlns:a16="http://schemas.microsoft.com/office/drawing/2014/main" id="{87BB4DF3-DBDC-1B1B-017E-B5F9D975D1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The training loop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4" name="Google Shape;645;p31">
            <a:extLst>
              <a:ext uri="{FF2B5EF4-FFF2-40B4-BE49-F238E27FC236}">
                <a16:creationId xmlns:a16="http://schemas.microsoft.com/office/drawing/2014/main" id="{FAAA11AE-DDFD-6F65-0A96-63B455E2A34E}"/>
              </a:ext>
            </a:extLst>
          </p:cNvPr>
          <p:cNvSpPr txBox="1">
            <a:spLocks/>
          </p:cNvSpPr>
          <p:nvPr/>
        </p:nvSpPr>
        <p:spPr>
          <a:xfrm>
            <a:off x="729450" y="1740200"/>
            <a:ext cx="76887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38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600" dirty="0"/>
              <a:t>Define the network</a:t>
            </a:r>
          </a:p>
          <a:p>
            <a:pPr marL="457200" indent="-3238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600" dirty="0"/>
              <a:t>Load all training  data into a tensor</a:t>
            </a:r>
          </a:p>
          <a:p>
            <a:pPr marL="457200" indent="0">
              <a:lnSpc>
                <a:spcPct val="100000"/>
              </a:lnSpc>
              <a:spcBef>
                <a:spcPts val="0"/>
              </a:spcBef>
              <a:buSzPts val="1300"/>
              <a:buFont typeface="Arial" panose="020B0604020202020204" pitchFamily="34" charset="0"/>
              <a:buNone/>
            </a:pPr>
            <a:endParaRPr lang="en-GB" sz="1600" dirty="0"/>
          </a:p>
          <a:p>
            <a:pPr marL="457200" indent="-3238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600" dirty="0"/>
              <a:t>For number of steps:</a:t>
            </a:r>
          </a:p>
          <a:p>
            <a:pPr marL="914400" lvl="1" indent="-330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GB" sz="1600" dirty="0"/>
              <a:t>Give the data to the network to obtain a prediction</a:t>
            </a:r>
          </a:p>
          <a:p>
            <a:pPr marL="914400" lvl="1" indent="-330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GB" sz="1600" dirty="0"/>
              <a:t>Compute the loss value</a:t>
            </a:r>
          </a:p>
          <a:p>
            <a:pPr marL="914400" indent="0">
              <a:lnSpc>
                <a:spcPct val="100000"/>
              </a:lnSpc>
              <a:spcBef>
                <a:spcPts val="0"/>
              </a:spcBef>
              <a:buSzPts val="1300"/>
              <a:buFont typeface="Arial" panose="020B0604020202020204" pitchFamily="34" charset="0"/>
              <a:buNone/>
            </a:pPr>
            <a:endParaRPr lang="en-GB" sz="1600" dirty="0"/>
          </a:p>
          <a:p>
            <a:pPr marL="914400" lvl="1" indent="-330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GB" sz="1600" dirty="0"/>
              <a:t>Perform back-propagation to obtain the gradients of the loss</a:t>
            </a:r>
          </a:p>
          <a:p>
            <a:pPr marL="914400" lvl="1" indent="-330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/>
              <a:buChar char="○"/>
            </a:pPr>
            <a:r>
              <a:rPr lang="en-GB" sz="1600" dirty="0"/>
              <a:t>Update the networks parameters (the weights) based on the gradient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5" name="Google Shape;646;p31">
            <a:extLst>
              <a:ext uri="{FF2B5EF4-FFF2-40B4-BE49-F238E27FC236}">
                <a16:creationId xmlns:a16="http://schemas.microsoft.com/office/drawing/2014/main" id="{6B1DE8AF-9B06-D17E-E18A-D250C8F77FC0}"/>
              </a:ext>
            </a:extLst>
          </p:cNvPr>
          <p:cNvSpPr/>
          <p:nvPr/>
        </p:nvSpPr>
        <p:spPr>
          <a:xfrm>
            <a:off x="8293200" y="2856584"/>
            <a:ext cx="102900" cy="424500"/>
          </a:xfrm>
          <a:prstGeom prst="rightBrace">
            <a:avLst>
              <a:gd name="adj1" fmla="val 50000"/>
              <a:gd name="adj2" fmla="val 51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47;p31">
            <a:extLst>
              <a:ext uri="{FF2B5EF4-FFF2-40B4-BE49-F238E27FC236}">
                <a16:creationId xmlns:a16="http://schemas.microsoft.com/office/drawing/2014/main" id="{DC9A97C3-03A1-0B2C-7E61-26AEE9BF2514}"/>
              </a:ext>
            </a:extLst>
          </p:cNvPr>
          <p:cNvSpPr txBox="1"/>
          <p:nvPr/>
        </p:nvSpPr>
        <p:spPr>
          <a:xfrm>
            <a:off x="8524650" y="2868734"/>
            <a:ext cx="73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Forward Pass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648;p31">
            <a:extLst>
              <a:ext uri="{FF2B5EF4-FFF2-40B4-BE49-F238E27FC236}">
                <a16:creationId xmlns:a16="http://schemas.microsoft.com/office/drawing/2014/main" id="{81C09952-4A09-DF1D-B4C8-F7709551DD2D}"/>
              </a:ext>
            </a:extLst>
          </p:cNvPr>
          <p:cNvSpPr/>
          <p:nvPr/>
        </p:nvSpPr>
        <p:spPr>
          <a:xfrm>
            <a:off x="8293200" y="3589066"/>
            <a:ext cx="102900" cy="424500"/>
          </a:xfrm>
          <a:prstGeom prst="rightBrace">
            <a:avLst>
              <a:gd name="adj1" fmla="val 50000"/>
              <a:gd name="adj2" fmla="val 51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49;p31">
            <a:extLst>
              <a:ext uri="{FF2B5EF4-FFF2-40B4-BE49-F238E27FC236}">
                <a16:creationId xmlns:a16="http://schemas.microsoft.com/office/drawing/2014/main" id="{6B85E408-036A-46B1-0627-3318564D3C7C}"/>
              </a:ext>
            </a:extLst>
          </p:cNvPr>
          <p:cNvSpPr txBox="1"/>
          <p:nvPr/>
        </p:nvSpPr>
        <p:spPr>
          <a:xfrm>
            <a:off x="8524650" y="3601216"/>
            <a:ext cx="73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Backward Pass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5816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FDB4-6C68-3040-D8AA-55DC76F5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Try it for yourself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8FC78-4DB0-2D5B-6DF3-89E4FCA2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24" y="1479415"/>
            <a:ext cx="8893752" cy="4338007"/>
          </a:xfrm>
          <a:prstGeom prst="rect">
            <a:avLst/>
          </a:prstGeom>
        </p:spPr>
      </p:pic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810D54E4-69FA-97FB-190A-11142AC5069A}"/>
              </a:ext>
            </a:extLst>
          </p:cNvPr>
          <p:cNvSpPr txBox="1">
            <a:spLocks/>
          </p:cNvSpPr>
          <p:nvPr/>
        </p:nvSpPr>
        <p:spPr>
          <a:xfrm>
            <a:off x="4562707" y="5824941"/>
            <a:ext cx="3845312" cy="6094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Helvetica" pitchFamily="2" charset="0"/>
                <a:hlinkClick r:id="rId3"/>
              </a:rPr>
              <a:t>https://playground.tensorflow.org/</a:t>
            </a:r>
            <a:endParaRPr lang="en-GB" sz="16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sz="11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33493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2778-8FC9-AB5C-02BC-6B428488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67C6-B6F7-B17C-9E7D-B8B0A3A0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Mathematical foundations of deep learning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7360C55D-EAC3-3F4F-BB31-104BF9699BED}"/>
              </a:ext>
            </a:extLst>
          </p:cNvPr>
          <p:cNvSpPr txBox="1">
            <a:spLocks/>
          </p:cNvSpPr>
          <p:nvPr/>
        </p:nvSpPr>
        <p:spPr>
          <a:xfrm>
            <a:off x="838200" y="2007124"/>
            <a:ext cx="9771863" cy="3730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ffectLst/>
              </a:rPr>
              <a:t>How to derive an appropriate loss function for each problem?</a:t>
            </a:r>
            <a:r>
              <a:rPr lang="en-GB" sz="1600" dirty="0">
                <a:solidFill>
                  <a:srgbClr val="000000"/>
                </a:solidFill>
              </a:rPr>
              <a:t>     </a:t>
            </a:r>
            <a:r>
              <a:rPr lang="en-GB" sz="1600" dirty="0">
                <a:solidFill>
                  <a:srgbClr val="C00000"/>
                </a:solidFill>
              </a:rPr>
              <a:t>Statistics</a:t>
            </a:r>
            <a:br>
              <a:rPr lang="en-GB" sz="1600" dirty="0">
                <a:solidFill>
                  <a:srgbClr val="C00000"/>
                </a:solidFill>
              </a:rPr>
            </a:br>
            <a:endParaRPr lang="en-GB" sz="1600" dirty="0">
              <a:solidFill>
                <a:srgbClr val="FFC000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ffectLst/>
              </a:rPr>
              <a:t>How to optimise a loss function?                    		       </a:t>
            </a:r>
            <a:r>
              <a:rPr lang="en-GB" sz="1600" dirty="0">
                <a:solidFill>
                  <a:srgbClr val="C00000"/>
                </a:solidFill>
              </a:rPr>
              <a:t>Calculus</a:t>
            </a:r>
            <a:br>
              <a:rPr lang="en-GB" sz="1600" dirty="0">
                <a:solidFill>
                  <a:srgbClr val="C00000"/>
                </a:solidFill>
              </a:rPr>
            </a:br>
            <a:endParaRPr lang="en-GB" sz="1600" dirty="0">
              <a:solidFill>
                <a:srgbClr val="FFC000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ffectLst/>
              </a:rPr>
              <a:t>How to express computations efficiently?		       </a:t>
            </a:r>
            <a:r>
              <a:rPr lang="en-GB" sz="1600" dirty="0">
                <a:solidFill>
                  <a:srgbClr val="C00000"/>
                </a:solidFill>
                <a:effectLst/>
              </a:rPr>
              <a:t>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567351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CD1D0-542A-44DA-8382-22419AB7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E718-CDC9-AD0B-E387-3BD6CC5A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Neural networks in matrix notation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CF18C-B3C0-B2A4-458A-737A6E3C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12" y="1830479"/>
            <a:ext cx="2907485" cy="3998767"/>
          </a:xfrm>
          <a:prstGeom prst="rect">
            <a:avLst/>
          </a:prstGeom>
        </p:spPr>
      </p:pic>
      <p:pic>
        <p:nvPicPr>
          <p:cNvPr id="6" name="Google Shape;216;p15" descr="\color{blue}y = W\color{green}x&#10;" title="MathEquation,#000000">
            <a:extLst>
              <a:ext uri="{FF2B5EF4-FFF2-40B4-BE49-F238E27FC236}">
                <a16:creationId xmlns:a16="http://schemas.microsoft.com/office/drawing/2014/main" id="{CFAF47C9-D4C6-97DC-F3F0-54102178D2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325175"/>
            <a:ext cx="2208200" cy="6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A29C9-F13A-CED9-EC48-3D0083FB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5635912"/>
            <a:ext cx="11176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9962C-B468-BBB8-18C3-D689ED60D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54" y="5295846"/>
            <a:ext cx="1117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9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35DE-51E6-3BA8-2091-01C912C0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Architectures</a:t>
            </a:r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1C5E7B1B-82F2-9011-ACED-A629D2C0451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effectLst/>
              </a:rPr>
              <a:t>The list of useful architectures is evolving daily as they are being discovered by trial-and-error.</a:t>
            </a:r>
          </a:p>
          <a:p>
            <a:endParaRPr lang="en-GB" sz="160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1344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EB779-D81B-9EA1-BFC5-6C60C9D1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92F9-ACC2-7593-14B8-29E5ED1C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+mn-lt"/>
              </a:rPr>
              <a:t>Multilayer perceptron (MLP)</a:t>
            </a:r>
            <a:endParaRPr lang="en-US" sz="4000" dirty="0">
              <a:latin typeface="+mn-lt"/>
            </a:endParaRPr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F98583B5-81D4-8929-ACB6-92B7BEDA249D}"/>
              </a:ext>
            </a:extLst>
          </p:cNvPr>
          <p:cNvSpPr txBox="1">
            <a:spLocks/>
          </p:cNvSpPr>
          <p:nvPr/>
        </p:nvSpPr>
        <p:spPr>
          <a:xfrm>
            <a:off x="838200" y="1650098"/>
            <a:ext cx="9771863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A </a:t>
            </a:r>
            <a:r>
              <a:rPr lang="en" sz="1600" b="1" dirty="0"/>
              <a:t>multi-layer perceptron (MLP) </a:t>
            </a:r>
            <a:r>
              <a:rPr lang="en-GB" sz="1600" dirty="0">
                <a:solidFill>
                  <a:srgbClr val="000000"/>
                </a:solidFill>
                <a:effectLst/>
              </a:rPr>
              <a:t>is a feedforward architecture, consisting of fully connected neurons with a nonlinear kind of activation function.</a:t>
            </a:r>
          </a:p>
          <a:p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AC100-30F4-908E-3BCB-9ED5A210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6" y="3087631"/>
            <a:ext cx="444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5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D29D-3D60-D3C1-CA64-C1DA1198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1160D-A4DD-BF6E-1B2D-7885616A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Non-linearly separable classes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16016712-8524-C295-8878-602EFBDA274A}"/>
              </a:ext>
            </a:extLst>
          </p:cNvPr>
          <p:cNvSpPr txBox="1">
            <a:spLocks/>
          </p:cNvSpPr>
          <p:nvPr/>
        </p:nvSpPr>
        <p:spPr>
          <a:xfrm>
            <a:off x="729449" y="1491402"/>
            <a:ext cx="6827575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00" dirty="0"/>
              <a:t>What would happen if we apply logistic regression to this data?</a:t>
            </a:r>
          </a:p>
        </p:txBody>
      </p:sp>
      <p:pic>
        <p:nvPicPr>
          <p:cNvPr id="3" name="Google Shape;81;p8">
            <a:extLst>
              <a:ext uri="{FF2B5EF4-FFF2-40B4-BE49-F238E27FC236}">
                <a16:creationId xmlns:a16="http://schemas.microsoft.com/office/drawing/2014/main" id="{5D25E0F4-1A13-B60C-8FE3-33D2358F3E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9309" y="1615656"/>
            <a:ext cx="2969407" cy="2743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052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F71EA-2DBF-278E-CC67-AC5228A4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1FBB3-DBB5-2837-D9A2-C31F9266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+mn-lt"/>
              </a:rPr>
              <a:t>Convolutional neural networks (CNNs)</a:t>
            </a:r>
            <a:endParaRPr lang="en-US" sz="4000" dirty="0">
              <a:latin typeface="+mn-lt"/>
            </a:endParaRPr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956F55E2-B763-07F2-7BAF-92EB2C90EFBF}"/>
              </a:ext>
            </a:extLst>
          </p:cNvPr>
          <p:cNvSpPr txBox="1">
            <a:spLocks/>
          </p:cNvSpPr>
          <p:nvPr/>
        </p:nvSpPr>
        <p:spPr>
          <a:xfrm>
            <a:off x="838200" y="1498958"/>
            <a:ext cx="9824762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CNNs use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convolutional layers </a:t>
            </a:r>
            <a:r>
              <a:rPr lang="en-GB" sz="1600" dirty="0">
                <a:solidFill>
                  <a:srgbClr val="000000"/>
                </a:solidFill>
                <a:effectLst/>
              </a:rPr>
              <a:t>which scan the input with a set of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filters</a:t>
            </a:r>
            <a:r>
              <a:rPr lang="en-GB" sz="160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GB" sz="1600" b="1" dirty="0">
                <a:solidFill>
                  <a:srgbClr val="000000"/>
                </a:solidFill>
                <a:effectLst/>
              </a:rPr>
              <a:t>Pooling layers </a:t>
            </a:r>
            <a:r>
              <a:rPr lang="en-GB" sz="1600" dirty="0">
                <a:solidFill>
                  <a:srgbClr val="000000"/>
                </a:solidFill>
                <a:effectLst/>
              </a:rPr>
              <a:t>are used for </a:t>
            </a:r>
            <a:r>
              <a:rPr lang="en-GB" sz="1600" dirty="0" err="1">
                <a:solidFill>
                  <a:srgbClr val="000000"/>
                </a:solidFill>
                <a:effectLst/>
              </a:rPr>
              <a:t>downsampling</a:t>
            </a:r>
            <a:r>
              <a:rPr lang="en-GB" sz="110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80EA0-3FDF-983C-6450-13D3009BC0B1}"/>
              </a:ext>
            </a:extLst>
          </p:cNvPr>
          <p:cNvSpPr txBox="1"/>
          <p:nvPr/>
        </p:nvSpPr>
        <p:spPr>
          <a:xfrm>
            <a:off x="4660048" y="6545963"/>
            <a:ext cx="524322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Credit: Kevin Murphy, ”Probabilistic Machine Learning 2”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43665-A180-3557-FCDE-57623A31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09" y="2740445"/>
            <a:ext cx="6268710" cy="31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44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EF60D-D925-29FD-197C-8257F977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4F4C-543F-2CBC-6219-D1832AF2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  <a:t>Recurrent neural networks (RNNs)</a:t>
            </a:r>
            <a:b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</a:b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F69290E4-8BD6-B472-D2AD-047BEE4F3074}"/>
              </a:ext>
            </a:extLst>
          </p:cNvPr>
          <p:cNvSpPr txBox="1">
            <a:spLocks/>
          </p:cNvSpPr>
          <p:nvPr/>
        </p:nvSpPr>
        <p:spPr>
          <a:xfrm>
            <a:off x="838199" y="1498958"/>
            <a:ext cx="10701377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RNNs allow previous outputs to be used as inputs while having hidden states. They are used to model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sequences</a:t>
            </a:r>
            <a:r>
              <a:rPr lang="en-GB" sz="160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1427E-824F-C97B-A336-04C1F09622FD}"/>
              </a:ext>
            </a:extLst>
          </p:cNvPr>
          <p:cNvSpPr txBox="1"/>
          <p:nvPr/>
        </p:nvSpPr>
        <p:spPr>
          <a:xfrm>
            <a:off x="4660048" y="6545963"/>
            <a:ext cx="524322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Credit: </a:t>
            </a:r>
            <a:r>
              <a:rPr lang="en-GB" sz="800" dirty="0" err="1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Shervine</a:t>
            </a:r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GB" sz="800" dirty="0" err="1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Amidi</a:t>
            </a:r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, Stanford CS230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D4335-416F-793E-296A-46BBC052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53" y="2806265"/>
            <a:ext cx="7772400" cy="25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9A339-45BF-D77C-05CD-E5487FC83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2527-0F6C-FDA1-9B65-90906F1E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  <a:t>Graph neural networks (GNNs)</a:t>
            </a:r>
            <a:b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</a:b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94DF6-BDBA-9157-1493-958600E5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805"/>
            <a:ext cx="10532829" cy="3108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0641A-0965-46BE-FA2E-F08918D62EDB}"/>
              </a:ext>
            </a:extLst>
          </p:cNvPr>
          <p:cNvSpPr txBox="1"/>
          <p:nvPr/>
        </p:nvSpPr>
        <p:spPr>
          <a:xfrm>
            <a:off x="4660048" y="6545963"/>
            <a:ext cx="524322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https://</a:t>
            </a:r>
            <a:r>
              <a:rPr lang="en-GB" sz="800" dirty="0" err="1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distill.pub</a:t>
            </a:r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/2021/</a:t>
            </a:r>
            <a:r>
              <a:rPr lang="en-GB" sz="800" dirty="0" err="1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gnn</a:t>
            </a:r>
            <a:r>
              <a:rPr lang="en-GB" sz="800" dirty="0">
                <a:solidFill>
                  <a:schemeClr val="bg2">
                    <a:lumMod val="75000"/>
                  </a:schemeClr>
                </a:solidFill>
                <a:effectLst/>
                <a:latin typeface="Helvetica" pitchFamily="2" charset="0"/>
              </a:rPr>
              <a:t>-intro/</a:t>
            </a:r>
          </a:p>
        </p:txBody>
      </p:sp>
    </p:spTree>
    <p:extLst>
      <p:ext uri="{BB962C8B-B14F-4D97-AF65-F5344CB8AC3E}">
        <p14:creationId xmlns:p14="http://schemas.microsoft.com/office/powerpoint/2010/main" val="247604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61E68-E166-D37D-B23A-F1F49E87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D24D-9B15-2D5D-DC01-6512E347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  <a:t>Transformer (2023!)</a:t>
            </a:r>
            <a:b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</a:b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A1A7C-7A41-65EB-69AF-14D350EB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1" y="1345694"/>
            <a:ext cx="3909291" cy="526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71ED5-65D9-BED2-0A28-3314E3DA2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55" y="1884652"/>
            <a:ext cx="6852426" cy="37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0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8E0A-B8EC-8934-B874-08CF85AB1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1FF4-5718-E43B-21D9-6E5BFCE8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  <a:t>Transformer (2023!)</a:t>
            </a:r>
            <a:b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</a:br>
            <a:endParaRPr lang="en-US" sz="4000" dirty="0"/>
          </a:p>
        </p:txBody>
      </p:sp>
      <p:sp>
        <p:nvSpPr>
          <p:cNvPr id="3" name="Google Shape;72;p7">
            <a:extLst>
              <a:ext uri="{FF2B5EF4-FFF2-40B4-BE49-F238E27FC236}">
                <a16:creationId xmlns:a16="http://schemas.microsoft.com/office/drawing/2014/main" id="{4820F165-F748-2B4A-B540-4DE8D77F946C}"/>
              </a:ext>
            </a:extLst>
          </p:cNvPr>
          <p:cNvSpPr txBox="1">
            <a:spLocks/>
          </p:cNvSpPr>
          <p:nvPr/>
        </p:nvSpPr>
        <p:spPr>
          <a:xfrm>
            <a:off x="838200" y="1498958"/>
            <a:ext cx="9824762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What does “GPT” stand for in “ChatGPT” ?</a:t>
            </a: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D7818-5919-07C0-0578-C3DC6577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71" y="2591120"/>
            <a:ext cx="6490855" cy="36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98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93C7-05BC-7B4E-A201-442DB5FE2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5B2C-05D4-E467-DD30-52532BD7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  <a:t>Transformer (2023!)</a:t>
            </a:r>
            <a:br>
              <a:rPr lang="en-GB" sz="4000" dirty="0">
                <a:solidFill>
                  <a:srgbClr val="053017"/>
                </a:solidFill>
                <a:effectLst/>
                <a:latin typeface="Helvetica" pitchFamily="2" charset="0"/>
              </a:rPr>
            </a:br>
            <a:endParaRPr lang="en-US" sz="4000" dirty="0"/>
          </a:p>
        </p:txBody>
      </p:sp>
      <p:sp>
        <p:nvSpPr>
          <p:cNvPr id="3" name="Google Shape;72;p7">
            <a:extLst>
              <a:ext uri="{FF2B5EF4-FFF2-40B4-BE49-F238E27FC236}">
                <a16:creationId xmlns:a16="http://schemas.microsoft.com/office/drawing/2014/main" id="{1602017A-C77B-7ADB-7715-723EF99611E3}"/>
              </a:ext>
            </a:extLst>
          </p:cNvPr>
          <p:cNvSpPr txBox="1">
            <a:spLocks/>
          </p:cNvSpPr>
          <p:nvPr/>
        </p:nvSpPr>
        <p:spPr>
          <a:xfrm>
            <a:off x="838200" y="1498958"/>
            <a:ext cx="9824762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What does “GPT” stand for in “ChatGPT”?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ChatGPT</a:t>
            </a:r>
            <a:r>
              <a:rPr lang="en-GB" sz="1600" dirty="0">
                <a:solidFill>
                  <a:srgbClr val="000000"/>
                </a:solidFill>
              </a:rPr>
              <a:t> = </a:t>
            </a:r>
            <a:r>
              <a:rPr lang="en-GB" sz="1600" dirty="0">
                <a:solidFill>
                  <a:srgbClr val="000000"/>
                </a:solidFill>
                <a:effectLst/>
              </a:rPr>
              <a:t>“Chat </a:t>
            </a:r>
            <a:r>
              <a:rPr lang="en-GB" sz="1600" dirty="0">
                <a:solidFill>
                  <a:srgbClr val="C00000"/>
                </a:solidFill>
                <a:effectLst/>
              </a:rPr>
              <a:t>G</a:t>
            </a:r>
            <a:r>
              <a:rPr lang="en-GB" sz="1600" dirty="0">
                <a:solidFill>
                  <a:srgbClr val="000000"/>
                </a:solidFill>
                <a:effectLst/>
              </a:rPr>
              <a:t>enerative </a:t>
            </a:r>
            <a:r>
              <a:rPr lang="en-GB" sz="1600" dirty="0">
                <a:solidFill>
                  <a:srgbClr val="C00000"/>
                </a:solidFill>
                <a:effectLst/>
              </a:rPr>
              <a:t>P</a:t>
            </a:r>
            <a:r>
              <a:rPr lang="en-GB" sz="1600" dirty="0">
                <a:solidFill>
                  <a:srgbClr val="000000"/>
                </a:solidFill>
                <a:effectLst/>
              </a:rPr>
              <a:t>re-trained </a:t>
            </a:r>
            <a:r>
              <a:rPr lang="en-GB" sz="1600" dirty="0">
                <a:solidFill>
                  <a:srgbClr val="C00000"/>
                </a:solidFill>
                <a:effectLst/>
              </a:rPr>
              <a:t>T</a:t>
            </a:r>
            <a:r>
              <a:rPr lang="en-GB" sz="1600" dirty="0">
                <a:solidFill>
                  <a:srgbClr val="000000"/>
                </a:solidFill>
                <a:effectLst/>
              </a:rPr>
              <a:t>ransformer” </a:t>
            </a: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7BD4A-A139-20FB-8D72-532002EC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71" y="2591120"/>
            <a:ext cx="6490855" cy="36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84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81CDD-D563-BC3D-DF24-0D89C174E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4;p31">
            <a:extLst>
              <a:ext uri="{FF2B5EF4-FFF2-40B4-BE49-F238E27FC236}">
                <a16:creationId xmlns:a16="http://schemas.microsoft.com/office/drawing/2014/main" id="{F5A980E8-5B78-4AD2-CF67-9901CD36B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/>
              <a:t>How to succeed in this course?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51D8073-CD58-ACF0-8827-E79B76DDCDA0}"/>
              </a:ext>
            </a:extLst>
          </p:cNvPr>
          <p:cNvSpPr txBox="1"/>
          <p:nvPr/>
        </p:nvSpPr>
        <p:spPr>
          <a:xfrm>
            <a:off x="847436" y="1789340"/>
            <a:ext cx="8167255" cy="10624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Explore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Visualise</a:t>
            </a:r>
          </a:p>
        </p:txBody>
      </p:sp>
    </p:spTree>
    <p:extLst>
      <p:ext uri="{BB962C8B-B14F-4D97-AF65-F5344CB8AC3E}">
        <p14:creationId xmlns:p14="http://schemas.microsoft.com/office/powerpoint/2010/main" val="67574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6712F-C4DB-7235-08E2-FF660F249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4;p31">
            <a:extLst>
              <a:ext uri="{FF2B5EF4-FFF2-40B4-BE49-F238E27FC236}">
                <a16:creationId xmlns:a16="http://schemas.microsoft.com/office/drawing/2014/main" id="{8D975883-C279-F900-7B6B-AEFD7642A8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81911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dirty="0"/>
              <a:t>Glossary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291EA22A-9AC6-6F7E-95C0-B50529931E66}"/>
              </a:ext>
            </a:extLst>
          </p:cNvPr>
          <p:cNvSpPr txBox="1"/>
          <p:nvPr/>
        </p:nvSpPr>
        <p:spPr>
          <a:xfrm>
            <a:off x="847436" y="1789340"/>
            <a:ext cx="8167255" cy="155491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Neural network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ChatGPT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 err="1"/>
              <a:t>PyTorch</a:t>
            </a:r>
            <a:r>
              <a:rPr lang="en-GB" sz="1600" dirty="0"/>
              <a:t>, JAX, </a:t>
            </a:r>
            <a:r>
              <a:rPr lang="en-GB" sz="1600" dirty="0" err="1"/>
              <a:t>Keras</a:t>
            </a:r>
            <a:r>
              <a:rPr lang="en-GB" sz="1600" dirty="0"/>
              <a:t>, </a:t>
            </a:r>
            <a:r>
              <a:rPr lang="en-GB" sz="1600" dirty="0" err="1"/>
              <a:t>Tensorflow</a:t>
            </a:r>
            <a:endParaRPr lang="en-GB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1600" dirty="0"/>
              <a:t>CPU, GPU, TPU</a:t>
            </a:r>
          </a:p>
        </p:txBody>
      </p:sp>
    </p:spTree>
    <p:extLst>
      <p:ext uri="{BB962C8B-B14F-4D97-AF65-F5344CB8AC3E}">
        <p14:creationId xmlns:p14="http://schemas.microsoft.com/office/powerpoint/2010/main" val="503084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FDFB51-EB60-6686-DA92-63C79750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493CE-B1CB-8B73-F97D-CEBB8B88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900" b="318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46246-7232-00A5-16DC-220492F0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1729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99454-CCC0-0FC8-9B08-F5935FD78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51E-16E9-8B02-A34C-82F5D864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Non-linearly separable classes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B50D2BEB-E65A-5E6E-35D8-A58C3EBB1CD7}"/>
              </a:ext>
            </a:extLst>
          </p:cNvPr>
          <p:cNvSpPr txBox="1">
            <a:spLocks/>
          </p:cNvSpPr>
          <p:nvPr/>
        </p:nvSpPr>
        <p:spPr>
          <a:xfrm>
            <a:off x="729449" y="1491402"/>
            <a:ext cx="6827575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ts val="1305"/>
            </a:pPr>
            <a:r>
              <a:rPr lang="en-GB" sz="1600" dirty="0"/>
              <a:t>What would happen if we apply logistic regression to this data? </a:t>
            </a:r>
          </a:p>
          <a:p>
            <a:pPr indent="0">
              <a:lnSpc>
                <a:spcPct val="150000"/>
              </a:lnSpc>
              <a:spcBef>
                <a:spcPts val="1600"/>
              </a:spcBef>
              <a:buSzPts val="935"/>
              <a:buNone/>
            </a:pPr>
            <a:r>
              <a:rPr lang="en-GB" sz="1600" dirty="0"/>
              <a:t>→ Not possible, the task is too complex !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5" name="Google Shape;88;p9">
            <a:extLst>
              <a:ext uri="{FF2B5EF4-FFF2-40B4-BE49-F238E27FC236}">
                <a16:creationId xmlns:a16="http://schemas.microsoft.com/office/drawing/2014/main" id="{BB1CCD84-A09D-6EAD-3BA3-29B2FF1F8F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9309" y="1615656"/>
            <a:ext cx="2969407" cy="2743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9;p9">
            <a:extLst>
              <a:ext uri="{FF2B5EF4-FFF2-40B4-BE49-F238E27FC236}">
                <a16:creationId xmlns:a16="http://schemas.microsoft.com/office/drawing/2014/main" id="{CD58EB54-AC69-CF7A-27AA-F5B700055D98}"/>
              </a:ext>
            </a:extLst>
          </p:cNvPr>
          <p:cNvCxnSpPr>
            <a:cxnSpLocks/>
          </p:cNvCxnSpPr>
          <p:nvPr/>
        </p:nvCxnSpPr>
        <p:spPr>
          <a:xfrm>
            <a:off x="8050856" y="1707308"/>
            <a:ext cx="2570962" cy="208883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8267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0CC9E-6D0A-A46B-FE36-A3C21AAD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4151-8418-04CB-4819-CC086642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What if we try to imitate human brain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53D699C9-DA56-990B-7F88-7CE813840716}"/>
              </a:ext>
            </a:extLst>
          </p:cNvPr>
          <p:cNvSpPr txBox="1">
            <a:spLocks/>
          </p:cNvSpPr>
          <p:nvPr/>
        </p:nvSpPr>
        <p:spPr>
          <a:xfrm>
            <a:off x="838200" y="2375574"/>
            <a:ext cx="6827575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/>
              <a:t>The brain processes information by having billions of </a:t>
            </a:r>
            <a:r>
              <a:rPr lang="en-GB" sz="1600" b="1" dirty="0"/>
              <a:t>interconnected neurons</a:t>
            </a: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Many simple interactions can solve complex tasks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Can we</a:t>
            </a:r>
            <a:r>
              <a:rPr lang="en-GB" sz="1600" b="1" dirty="0"/>
              <a:t> translate</a:t>
            </a:r>
            <a:r>
              <a:rPr lang="en-GB" sz="1600" dirty="0"/>
              <a:t> this concept to teach a computer to learn complex patterns ?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3" name="Google Shape;96;p10">
            <a:extLst>
              <a:ext uri="{FF2B5EF4-FFF2-40B4-BE49-F238E27FC236}">
                <a16:creationId xmlns:a16="http://schemas.microsoft.com/office/drawing/2014/main" id="{C3BE7F10-F8B8-2AA8-4C2F-E75BC714C7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810" r="810" b="52919"/>
          <a:stretch/>
        </p:blipFill>
        <p:spPr>
          <a:xfrm>
            <a:off x="7665775" y="2060982"/>
            <a:ext cx="4120877" cy="2906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21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EAEE-FD51-0796-8CD6-A6529E05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E450-8C4C-E02D-D311-176A8C01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Computational model of a single neuron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CA4578A9-7772-946F-3F1C-F514081BC527}"/>
              </a:ext>
            </a:extLst>
          </p:cNvPr>
          <p:cNvSpPr txBox="1">
            <a:spLocks/>
          </p:cNvSpPr>
          <p:nvPr/>
        </p:nvSpPr>
        <p:spPr>
          <a:xfrm>
            <a:off x="838201" y="2375574"/>
            <a:ext cx="5257800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/>
              <a:t>Inputs </a:t>
            </a:r>
            <a:r>
              <a:rPr lang="en-GB" sz="1600" i="1" dirty="0"/>
              <a:t>x1, x2 </a:t>
            </a:r>
            <a:r>
              <a:rPr lang="en-GB" sz="1600" dirty="0"/>
              <a:t>are multiplied with </a:t>
            </a:r>
            <a:r>
              <a:rPr lang="en-GB" sz="1600" b="1" dirty="0"/>
              <a:t>weights </a:t>
            </a:r>
            <a:r>
              <a:rPr lang="en-GB" sz="1600" i="1" dirty="0"/>
              <a:t>w1, w2  </a:t>
            </a:r>
            <a:r>
              <a:rPr lang="en-GB" sz="1600" dirty="0"/>
              <a:t>and added together, and a </a:t>
            </a:r>
            <a:r>
              <a:rPr lang="en-GB" sz="1600" b="1" dirty="0"/>
              <a:t>bias</a:t>
            </a:r>
            <a:r>
              <a:rPr lang="en-GB" sz="1600" dirty="0"/>
              <a:t> </a:t>
            </a:r>
            <a:r>
              <a:rPr lang="en-GB" sz="1600" i="1" dirty="0"/>
              <a:t>b</a:t>
            </a:r>
            <a:r>
              <a:rPr lang="en-GB" sz="1600" dirty="0"/>
              <a:t> is added</a:t>
            </a:r>
            <a:br>
              <a:rPr lang="en-GB" sz="1600" dirty="0"/>
            </a:b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We then apply an </a:t>
            </a:r>
            <a:r>
              <a:rPr lang="en-GB" sz="1600" b="1" dirty="0"/>
              <a:t>activation function</a:t>
            </a:r>
            <a:r>
              <a:rPr lang="en-GB" sz="1600" dirty="0"/>
              <a:t>: for classification this is the </a:t>
            </a:r>
            <a:r>
              <a:rPr lang="en-GB" sz="1600" b="1" dirty="0"/>
              <a:t>sigmoid </a:t>
            </a:r>
            <a:r>
              <a:rPr lang="en-GB" sz="1600" dirty="0"/>
              <a:t>function (“squeezes” the output between 0 and 1)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A0528-C0B3-6247-2F90-847A7C92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06" y="2138465"/>
            <a:ext cx="4660900" cy="222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CF7C70-9ACA-3CFA-52D1-F15F2DEB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96" y="4808742"/>
            <a:ext cx="4734791" cy="4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1509D-F80C-25E6-DE29-C483BC80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B9B9-89E5-4923-6029-0CEEC97F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Computational model of a single neuron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D30BE5D7-5C2F-324C-90F2-C98D166F2949}"/>
              </a:ext>
            </a:extLst>
          </p:cNvPr>
          <p:cNvSpPr txBox="1">
            <a:spLocks/>
          </p:cNvSpPr>
          <p:nvPr/>
        </p:nvSpPr>
        <p:spPr>
          <a:xfrm>
            <a:off x="838201" y="2375574"/>
            <a:ext cx="5257800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ffectLst/>
              </a:rPr>
              <a:t>Does it remind you of anything?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C4916-02CE-1377-6971-96DBD7FB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9708"/>
            <a:ext cx="3592482" cy="35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74EEF-2858-F4AA-7FB5-5AF1A501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25F2-9278-0060-437F-70D5226D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Computational model of a single neuron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75D6108A-6151-8D65-3F51-FAB8E0EFF44B}"/>
              </a:ext>
            </a:extLst>
          </p:cNvPr>
          <p:cNvSpPr txBox="1">
            <a:spLocks/>
          </p:cNvSpPr>
          <p:nvPr/>
        </p:nvSpPr>
        <p:spPr>
          <a:xfrm>
            <a:off x="838201" y="2375574"/>
            <a:ext cx="5257800" cy="3238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rgbClr val="000000"/>
                </a:solidFill>
                <a:effectLst/>
              </a:rPr>
              <a:t>Does it remind you of anything?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Logistic regression!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D4F672-6E4A-15E0-9BDF-A85E90E7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9708"/>
            <a:ext cx="3592482" cy="355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1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67B34-1ABF-62AC-626E-F0272A84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3D87-7EF3-0265-3AC5-83D88D3F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000" dirty="0"/>
              <a:t>A neural network</a:t>
            </a:r>
            <a:endParaRPr lang="en-US" sz="4000" dirty="0"/>
          </a:p>
        </p:txBody>
      </p:sp>
      <p:sp>
        <p:nvSpPr>
          <p:cNvPr id="4" name="Google Shape;72;p7">
            <a:extLst>
              <a:ext uri="{FF2B5EF4-FFF2-40B4-BE49-F238E27FC236}">
                <a16:creationId xmlns:a16="http://schemas.microsoft.com/office/drawing/2014/main" id="{678EA79C-4B22-1FD5-D836-098B51E42034}"/>
              </a:ext>
            </a:extLst>
          </p:cNvPr>
          <p:cNvSpPr txBox="1">
            <a:spLocks/>
          </p:cNvSpPr>
          <p:nvPr/>
        </p:nvSpPr>
        <p:spPr>
          <a:xfrm>
            <a:off x="838200" y="1650098"/>
            <a:ext cx="9514924" cy="14709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effectLst/>
              </a:rPr>
              <a:t>A neural network connects many individual neurons (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nodes</a:t>
            </a:r>
            <a:r>
              <a:rPr lang="en-GB" sz="1600" dirty="0">
                <a:solidFill>
                  <a:srgbClr val="000000"/>
                </a:solidFill>
                <a:effectLst/>
              </a:rPr>
              <a:t>) together to solve complex tasks.</a:t>
            </a:r>
          </a:p>
          <a:p>
            <a:r>
              <a:rPr lang="en-GB" sz="1600" dirty="0">
                <a:solidFill>
                  <a:srgbClr val="000000"/>
                </a:solidFill>
                <a:effectLst/>
              </a:rPr>
              <a:t>The </a:t>
            </a:r>
            <a:r>
              <a:rPr lang="en-GB" sz="1600" b="1" dirty="0">
                <a:solidFill>
                  <a:srgbClr val="000000"/>
                </a:solidFill>
                <a:effectLst/>
              </a:rPr>
              <a:t>architecture</a:t>
            </a:r>
            <a:r>
              <a:rPr lang="en-GB" sz="1600" dirty="0">
                <a:solidFill>
                  <a:srgbClr val="000000"/>
                </a:solidFill>
                <a:effectLst/>
              </a:rPr>
              <a:t> of a neural network tells us how these connections should look like.</a:t>
            </a:r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3ADC4-48B8-98E5-06BD-1BF51168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918" y="2748531"/>
            <a:ext cx="5637488" cy="34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2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</TotalTime>
  <Words>1107</Words>
  <Application>Microsoft Macintosh PowerPoint</Application>
  <PresentationFormat>Widescreen</PresentationFormat>
  <Paragraphs>147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Garamond</vt:lpstr>
      <vt:lpstr>Helvetica</vt:lpstr>
      <vt:lpstr>Lato</vt:lpstr>
      <vt:lpstr>Office Theme</vt:lpstr>
      <vt:lpstr>How does deep learning work?</vt:lpstr>
      <vt:lpstr>Linear models</vt:lpstr>
      <vt:lpstr>Non-linearly separable classes</vt:lpstr>
      <vt:lpstr>Non-linearly separable classes</vt:lpstr>
      <vt:lpstr>What if we try to imitate human brain</vt:lpstr>
      <vt:lpstr>Computational model of a single neuron</vt:lpstr>
      <vt:lpstr>Computational model of a single neuron</vt:lpstr>
      <vt:lpstr>Computational model of a single neuron</vt:lpstr>
      <vt:lpstr>A neural network</vt:lpstr>
      <vt:lpstr>A neural network</vt:lpstr>
      <vt:lpstr>A single neuron fails</vt:lpstr>
      <vt:lpstr>How can a network separate the classes?</vt:lpstr>
      <vt:lpstr>Representation learning</vt:lpstr>
      <vt:lpstr>The kernel trick</vt:lpstr>
      <vt:lpstr>A neural network: representation learning</vt:lpstr>
      <vt:lpstr>What does learning mean?</vt:lpstr>
      <vt:lpstr>Network design</vt:lpstr>
      <vt:lpstr>Activation functions</vt:lpstr>
      <vt:lpstr>Training a Neural Network</vt:lpstr>
      <vt:lpstr>Back propagation</vt:lpstr>
      <vt:lpstr>Forward Pass </vt:lpstr>
      <vt:lpstr>Backward Pass </vt:lpstr>
      <vt:lpstr>Implementation</vt:lpstr>
      <vt:lpstr>The training loop </vt:lpstr>
      <vt:lpstr>Try it for yourself</vt:lpstr>
      <vt:lpstr>Mathematical foundations of deep learning</vt:lpstr>
      <vt:lpstr>Neural networks in matrix notation</vt:lpstr>
      <vt:lpstr>Architectures</vt:lpstr>
      <vt:lpstr>Multilayer perceptron (MLP)</vt:lpstr>
      <vt:lpstr>Convolutional neural networks (CNNs)</vt:lpstr>
      <vt:lpstr>Recurrent neural networks (RNNs) </vt:lpstr>
      <vt:lpstr>Graph neural networks (GNNs) </vt:lpstr>
      <vt:lpstr>Transformer (2023!) </vt:lpstr>
      <vt:lpstr>Transformer (2023!) </vt:lpstr>
      <vt:lpstr>Transformer (2023!) </vt:lpstr>
      <vt:lpstr>How to succeed in this course? </vt:lpstr>
      <vt:lpstr>Glossary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Semenova, Elizaveta</dc:creator>
  <cp:lastModifiedBy>Semenova, Elizaveta</cp:lastModifiedBy>
  <cp:revision>301</cp:revision>
  <dcterms:created xsi:type="dcterms:W3CDTF">2025-02-25T20:27:17Z</dcterms:created>
  <dcterms:modified xsi:type="dcterms:W3CDTF">2026-01-05T14:47:21Z</dcterms:modified>
</cp:coreProperties>
</file>